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8"/>
  </p:notesMasterIdLst>
  <p:handoutMasterIdLst>
    <p:handoutMasterId r:id="rId19"/>
  </p:handoutMasterIdLst>
  <p:sldIdLst>
    <p:sldId id="256" r:id="rId2"/>
    <p:sldId id="257" r:id="rId3"/>
    <p:sldId id="268" r:id="rId4"/>
    <p:sldId id="258" r:id="rId5"/>
    <p:sldId id="265" r:id="rId6"/>
    <p:sldId id="266" r:id="rId7"/>
    <p:sldId id="267" r:id="rId8"/>
    <p:sldId id="259" r:id="rId9"/>
    <p:sldId id="260" r:id="rId10"/>
    <p:sldId id="264" r:id="rId11"/>
    <p:sldId id="269" r:id="rId12"/>
    <p:sldId id="270" r:id="rId13"/>
    <p:sldId id="271" r:id="rId14"/>
    <p:sldId id="272" r:id="rId15"/>
    <p:sldId id="273" r:id="rId16"/>
    <p:sldId id="27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41DFE86-7077-4289-ADEE-751F474F376C}" type="datetimeFigureOut">
              <a:rPr lang="en-US" smtClean="0"/>
              <a:t>11/23/2019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082EED6-46C0-499F-955F-490C3908A9D3}" type="slidenum">
              <a:rPr lang="en-US" smtClean="0"/>
              <a:t>‹#›</a:t>
            </a:fld>
            <a:endParaRPr lang="en-US"/>
          </a:p>
        </p:txBody>
      </p:sp>
    </p:spTree>
    <p:extLst>
      <p:ext uri="{BB962C8B-B14F-4D97-AF65-F5344CB8AC3E}">
        <p14:creationId xmlns:p14="http://schemas.microsoft.com/office/powerpoint/2010/main" val="2356930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9B4D1FC-EBCD-4151-9B0A-D42E36A539CC}" type="datetimeFigureOut">
              <a:rPr lang="en-US" smtClean="0"/>
              <a:t>11/23/2019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64EA963-B49A-4B81-870D-2EF193E349D9}" type="slidenum">
              <a:rPr lang="en-US" smtClean="0"/>
              <a:t>‹#›</a:t>
            </a:fld>
            <a:endParaRPr lang="en-US"/>
          </a:p>
        </p:txBody>
      </p:sp>
    </p:spTree>
    <p:extLst>
      <p:ext uri="{BB962C8B-B14F-4D97-AF65-F5344CB8AC3E}">
        <p14:creationId xmlns:p14="http://schemas.microsoft.com/office/powerpoint/2010/main" val="2113401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4EA963-B49A-4B81-870D-2EF193E349D9}" type="slidenum">
              <a:rPr lang="en-US" smtClean="0"/>
              <a:t>16</a:t>
            </a:fld>
            <a:endParaRPr lang="en-US"/>
          </a:p>
        </p:txBody>
      </p:sp>
    </p:spTree>
    <p:extLst>
      <p:ext uri="{BB962C8B-B14F-4D97-AF65-F5344CB8AC3E}">
        <p14:creationId xmlns:p14="http://schemas.microsoft.com/office/powerpoint/2010/main" val="94037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948F89-FB6E-4027-9FB4-E9BE696E50ED}"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33662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D1200-9293-4AE6-AD5E-A84501EF439C}"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391824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31CC16-82E7-458F-B5B0-5064DC76635C}"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23730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954084-520A-4CAF-A541-C920049BA6F9}"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3585204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31EFA-4898-4D51-BD94-2686F6689F83}"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8494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B524A-F2F8-4329-9B11-BF9F1327CEE6}"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861913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30C912-5466-46F4-B0E1-DD83A4F5C0C3}"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1736655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D0FBAB-3378-4B60-B57E-EA2B29E00358}"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3343277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B67BBC-E50B-49E9-AF96-294431A7CFB7}"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361186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66ABB-4F0F-4444-8CF5-B553D1FDAC5F}" type="datetime1">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302386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19DD32-AE08-4468-9634-8507EDBF69C8}" type="datetime1">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250803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B4C804-CBE5-49D5-8297-F2FDB2538F70}" type="datetime1">
              <a:rPr lang="en-US" smtClean="0"/>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3184618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2A3ED0-427F-4C6F-80A1-257A5D6ADFF1}" type="datetime1">
              <a:rPr lang="en-US" smtClean="0"/>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3562903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A79F6-0645-4D46-BC7F-DB555075E990}" type="datetime1">
              <a:rPr lang="en-US" smtClean="0"/>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7796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59677-7631-4167-ABEF-48056C31BADA}" type="datetime1">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378405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12950B-D3AF-43DB-8259-37D289403BF6}" type="datetime1">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1B260-E10E-47B8-A77C-B93D773E4570}" type="slidenum">
              <a:rPr lang="en-US" smtClean="0"/>
              <a:t>‹#›</a:t>
            </a:fld>
            <a:endParaRPr lang="en-US"/>
          </a:p>
        </p:txBody>
      </p:sp>
    </p:spTree>
    <p:extLst>
      <p:ext uri="{BB962C8B-B14F-4D97-AF65-F5344CB8AC3E}">
        <p14:creationId xmlns:p14="http://schemas.microsoft.com/office/powerpoint/2010/main" val="264396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CBFAEF-E32B-4A84-B330-5117B5CA99AB}" type="datetime1">
              <a:rPr lang="en-US" smtClean="0"/>
              <a:t>11/23/2019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D1B260-E10E-47B8-A77C-B93D773E4570}" type="slidenum">
              <a:rPr lang="en-US" smtClean="0"/>
              <a:t>‹#›</a:t>
            </a:fld>
            <a:endParaRPr lang="en-US"/>
          </a:p>
        </p:txBody>
      </p:sp>
    </p:spTree>
    <p:extLst>
      <p:ext uri="{BB962C8B-B14F-4D97-AF65-F5344CB8AC3E}">
        <p14:creationId xmlns:p14="http://schemas.microsoft.com/office/powerpoint/2010/main" val="417762306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9212" y="2366681"/>
            <a:ext cx="9251576" cy="3482789"/>
          </a:xfrm>
        </p:spPr>
        <p:txBody>
          <a:bodyPr>
            <a:normAutofit/>
          </a:bodyPr>
          <a:lstStyle/>
          <a:p>
            <a:pPr algn="ctr"/>
            <a:r>
              <a:rPr lang="mn-MN" sz="2000" dirty="0" smtClean="0">
                <a:solidFill>
                  <a:srgbClr val="7030A0"/>
                </a:solidFill>
                <a:latin typeface="Arial" panose="020B0604020202020204" pitchFamily="34" charset="0"/>
                <a:cs typeface="Arial" panose="020B0604020202020204" pitchFamily="34" charset="0"/>
              </a:rPr>
              <a:t>Сэдэв. 1. Орон нутгийн хөгжлийн сангийн мэдээллийн эрх зүйн орчин</a:t>
            </a:r>
          </a:p>
          <a:p>
            <a:pPr algn="ctr"/>
            <a:r>
              <a:rPr lang="mn-MN" sz="2000" dirty="0">
                <a:solidFill>
                  <a:srgbClr val="7030A0"/>
                </a:solidFill>
                <a:latin typeface="Arial" panose="020B0604020202020204" pitchFamily="34" charset="0"/>
                <a:cs typeface="Arial" panose="020B0604020202020204" pitchFamily="34" charset="0"/>
              </a:rPr>
              <a:t>/</a:t>
            </a:r>
            <a:r>
              <a:rPr lang="mn-MN" sz="2000" dirty="0" smtClean="0">
                <a:solidFill>
                  <a:srgbClr val="7030A0"/>
                </a:solidFill>
                <a:latin typeface="Arial" panose="020B0604020202020204" pitchFamily="34" charset="0"/>
                <a:cs typeface="Arial" panose="020B0604020202020204" pitchFamily="34" charset="0"/>
              </a:rPr>
              <a:t>Иргэдийг мэдээллээр хангах хууль эрх зүйн зохицуулалт/</a:t>
            </a:r>
          </a:p>
          <a:p>
            <a:pPr algn="ctr"/>
            <a:endParaRPr lang="mn-MN" sz="2000" dirty="0">
              <a:solidFill>
                <a:srgbClr val="7030A0"/>
              </a:solidFill>
              <a:latin typeface="Arial" panose="020B0604020202020204" pitchFamily="34" charset="0"/>
              <a:cs typeface="Arial" panose="020B0604020202020204" pitchFamily="34" charset="0"/>
            </a:endParaRPr>
          </a:p>
          <a:p>
            <a:pPr algn="ctr"/>
            <a:endParaRPr lang="mn-MN" sz="2000" dirty="0" smtClean="0">
              <a:solidFill>
                <a:srgbClr val="7030A0"/>
              </a:solidFill>
              <a:latin typeface="Arial" panose="020B0604020202020204" pitchFamily="34" charset="0"/>
              <a:cs typeface="Arial" panose="020B0604020202020204" pitchFamily="34" charset="0"/>
            </a:endParaRPr>
          </a:p>
          <a:p>
            <a:pPr algn="ctr"/>
            <a:endParaRPr lang="mn-MN" sz="2000" dirty="0">
              <a:solidFill>
                <a:srgbClr val="7030A0"/>
              </a:solidFill>
              <a:latin typeface="Arial" panose="020B0604020202020204" pitchFamily="34" charset="0"/>
              <a:cs typeface="Arial" panose="020B0604020202020204" pitchFamily="34" charset="0"/>
            </a:endParaRPr>
          </a:p>
          <a:p>
            <a:pPr algn="ctr"/>
            <a:endParaRPr lang="mn-MN" sz="2000" dirty="0" smtClean="0">
              <a:solidFill>
                <a:srgbClr val="7030A0"/>
              </a:solidFill>
              <a:latin typeface="Arial" panose="020B0604020202020204" pitchFamily="34" charset="0"/>
              <a:cs typeface="Arial" panose="020B0604020202020204" pitchFamily="34" charset="0"/>
            </a:endParaRPr>
          </a:p>
          <a:p>
            <a:pPr algn="ctr"/>
            <a:r>
              <a:rPr lang="mn-MN" sz="2000" dirty="0" smtClean="0">
                <a:solidFill>
                  <a:srgbClr val="7030A0"/>
                </a:solidFill>
                <a:latin typeface="Arial" panose="020B0604020202020204" pitchFamily="34" charset="0"/>
                <a:cs typeface="Arial" panose="020B0604020202020204" pitchFamily="34" charset="0"/>
              </a:rPr>
              <a:t>2019.11.16-17</a:t>
            </a:r>
            <a:endParaRPr lang="en-US" sz="2000" dirty="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ctrTitle"/>
          </p:nvPr>
        </p:nvSpPr>
        <p:spPr>
          <a:xfrm>
            <a:off x="1762125" y="403412"/>
            <a:ext cx="8905875" cy="1196788"/>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a:t>
            </a:fld>
            <a:endParaRPr lang="en-US"/>
          </a:p>
        </p:txBody>
      </p:sp>
    </p:spTree>
    <p:extLst>
      <p:ext uri="{BB962C8B-B14F-4D97-AF65-F5344CB8AC3E}">
        <p14:creationId xmlns:p14="http://schemas.microsoft.com/office/powerpoint/2010/main" val="2276996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04365"/>
            <a:ext cx="9165913" cy="4736997"/>
          </a:xfrm>
        </p:spPr>
        <p:txBody>
          <a:bodyPr>
            <a:normAutofit/>
          </a:bodyPr>
          <a:lstStyle/>
          <a:p>
            <a:pPr marL="0" indent="457200">
              <a:buNone/>
            </a:pPr>
            <a:r>
              <a:rPr lang="mn-MN" dirty="0" smtClean="0">
                <a:solidFill>
                  <a:srgbClr val="7030A0"/>
                </a:solidFill>
                <a:latin typeface="Arial" panose="020B0604020202020204" pitchFamily="34" charset="0"/>
                <a:cs typeface="Arial" panose="020B0604020202020204" pitchFamily="34" charset="0"/>
              </a:rPr>
              <a:t>Төрийн </a:t>
            </a:r>
            <a:r>
              <a:rPr lang="mn-MN" dirty="0">
                <a:solidFill>
                  <a:srgbClr val="7030A0"/>
                </a:solidFill>
                <a:latin typeface="Arial" panose="020B0604020202020204" pitchFamily="34" charset="0"/>
                <a:cs typeface="Arial" panose="020B0604020202020204" pitchFamily="34" charset="0"/>
              </a:rPr>
              <a:t>болон орон нутгийн өмчийн хөрөнгөөр </a:t>
            </a:r>
            <a:r>
              <a:rPr lang="mn-MN" dirty="0" smtClean="0">
                <a:solidFill>
                  <a:srgbClr val="7030A0"/>
                </a:solidFill>
                <a:latin typeface="Arial" panose="020B0604020202020204" pitchFamily="34" charset="0"/>
                <a:cs typeface="Arial" panose="020B0604020202020204" pitchFamily="34" charset="0"/>
              </a:rPr>
              <a:t>бараа, </a:t>
            </a:r>
            <a:r>
              <a:rPr lang="mn-MN" dirty="0">
                <a:solidFill>
                  <a:srgbClr val="7030A0"/>
                </a:solidFill>
                <a:latin typeface="Arial" panose="020B0604020202020204" pitchFamily="34" charset="0"/>
                <a:cs typeface="Arial" panose="020B0604020202020204" pitchFamily="34" charset="0"/>
              </a:rPr>
              <a:t>ажил үйлчилгээ худалдан авах тухай </a:t>
            </a:r>
            <a:r>
              <a:rPr lang="mn-MN" dirty="0" smtClean="0">
                <a:solidFill>
                  <a:srgbClr val="7030A0"/>
                </a:solidFill>
                <a:latin typeface="Arial" panose="020B0604020202020204" pitchFamily="34" charset="0"/>
                <a:cs typeface="Arial" panose="020B0604020202020204" pitchFamily="34" charset="0"/>
              </a:rPr>
              <a:t>хуулиас:</a:t>
            </a:r>
          </a:p>
          <a:p>
            <a:pPr marL="0" indent="457200">
              <a:buNone/>
            </a:pPr>
            <a:r>
              <a:rPr lang="mn-MN" dirty="0" smtClean="0">
                <a:solidFill>
                  <a:srgbClr val="7030A0"/>
                </a:solidFill>
                <a:latin typeface="Arial" panose="020B0604020202020204" pitchFamily="34" charset="0"/>
                <a:cs typeface="Arial" panose="020B0604020202020204" pitchFamily="34" charset="0"/>
              </a:rPr>
              <a:t>3 </a:t>
            </a:r>
            <a:r>
              <a:rPr lang="mn-MN" dirty="0">
                <a:solidFill>
                  <a:srgbClr val="7030A0"/>
                </a:solidFill>
                <a:latin typeface="Arial" panose="020B0604020202020204" pitchFamily="34" charset="0"/>
                <a:cs typeface="Arial" panose="020B0604020202020204" pitchFamily="34" charset="0"/>
              </a:rPr>
              <a:t>дугаар зүйл.Хуулийн үйлчлэх </a:t>
            </a:r>
            <a:r>
              <a:rPr lang="mn-MN" dirty="0" smtClean="0">
                <a:solidFill>
                  <a:srgbClr val="7030A0"/>
                </a:solidFill>
                <a:latin typeface="Arial" panose="020B0604020202020204" pitchFamily="34" charset="0"/>
                <a:cs typeface="Arial" panose="020B0604020202020204" pitchFamily="34" charset="0"/>
              </a:rPr>
              <a:t>хүрээ</a:t>
            </a:r>
            <a:endParaRPr lang="mn-MN" dirty="0">
              <a:solidFill>
                <a:srgbClr val="7030A0"/>
              </a:solidFill>
              <a:latin typeface="Arial" panose="020B0604020202020204" pitchFamily="34" charset="0"/>
              <a:cs typeface="Arial" panose="020B0604020202020204" pitchFamily="34" charset="0"/>
            </a:endParaRPr>
          </a:p>
          <a:p>
            <a:pPr marL="0" indent="457200" algn="just" fontAlgn="t">
              <a:buNone/>
            </a:pPr>
            <a:r>
              <a:rPr lang="mn-MN" dirty="0" smtClean="0">
                <a:solidFill>
                  <a:srgbClr val="7030A0"/>
                </a:solidFill>
                <a:latin typeface="Arial" panose="020B0604020202020204" pitchFamily="34" charset="0"/>
                <a:cs typeface="Arial" panose="020B0604020202020204" pitchFamily="34" charset="0"/>
              </a:rPr>
              <a:t>3.3.Төрийн болон </a:t>
            </a:r>
            <a:r>
              <a:rPr lang="mn-MN" dirty="0">
                <a:solidFill>
                  <a:srgbClr val="7030A0"/>
                </a:solidFill>
                <a:latin typeface="Arial" panose="020B0604020202020204" pitchFamily="34" charset="0"/>
                <a:cs typeface="Arial" panose="020B0604020202020204" pitchFamily="34" charset="0"/>
              </a:rPr>
              <a:t>орон нутгийн өмчийн хөрөнгөөр бараа, ажил, үйлчилгээ худалдан авах ажиллагааны ил тод байдлыг хангахтай холбогдсон харилцааг Мэдээллийн ил тод байдал ба мэдээлэл авах эрхийн тухай хууль, Шилэн дансны тухай хуулиар нарийвчлан зохицуулна.</a:t>
            </a:r>
          </a:p>
          <a:p>
            <a:pPr marL="0" indent="457200" fontAlgn="t">
              <a:buNone/>
            </a:pPr>
            <a:r>
              <a:rPr lang="mn-MN" dirty="0" smtClean="0">
                <a:solidFill>
                  <a:srgbClr val="7030A0"/>
                </a:solidFill>
                <a:latin typeface="Arial" panose="020B0604020202020204" pitchFamily="34" charset="0"/>
                <a:cs typeface="Arial" panose="020B0604020202020204" pitchFamily="34" charset="0"/>
              </a:rPr>
              <a:t>47 дугаар зүйл. Үнэлгээний хороо</a:t>
            </a:r>
          </a:p>
          <a:p>
            <a:pPr marL="0" indent="457200" algn="just" fontAlgn="t">
              <a:buNone/>
            </a:pPr>
            <a:r>
              <a:rPr lang="mn-MN" dirty="0" smtClean="0">
                <a:solidFill>
                  <a:srgbClr val="7030A0"/>
                </a:solidFill>
                <a:latin typeface="Arial" panose="020B0604020202020204" pitchFamily="34" charset="0"/>
                <a:cs typeface="Arial" panose="020B0604020202020204" pitchFamily="34" charset="0"/>
              </a:rPr>
              <a:t>47.4.Худалдан </a:t>
            </a:r>
            <a:r>
              <a:rPr lang="mn-MN" dirty="0">
                <a:solidFill>
                  <a:srgbClr val="7030A0"/>
                </a:solidFill>
                <a:latin typeface="Arial" panose="020B0604020202020204" pitchFamily="34" charset="0"/>
                <a:cs typeface="Arial" panose="020B0604020202020204" pitchFamily="34" charset="0"/>
              </a:rPr>
              <a:t>авах ажиллагааны ил тод байдлыг хангах зорилгоор үнэлгээний хорооны бүрэлдэхүүнд тухайн салбарын мэргэжлийн холбоодын төлөөлөл, хувийн хэвшлийн, эсхүл төрийн бус байгууллагын хоёроос доошгүй төлөөлөгч, орон нутагт тухайн нутаг дэвсгэрийн иргэдийн Төлөөлөгчдийн Хурлаас томилсон иргэн, Засаг даргын Тамгын газрын ажилтныг оролцуулна.</a:t>
            </a:r>
          </a:p>
          <a:p>
            <a:pPr marL="0" indent="457200" algn="just">
              <a:buNone/>
            </a:pPr>
            <a:endParaRPr lang="en-US" dirty="0"/>
          </a:p>
        </p:txBody>
      </p:sp>
      <p:sp>
        <p:nvSpPr>
          <p:cNvPr id="4" name="Title 1"/>
          <p:cNvSpPr>
            <a:spLocks noGrp="1"/>
          </p:cNvSpPr>
          <p:nvPr>
            <p:ph type="title"/>
          </p:nvPr>
        </p:nvSpPr>
        <p:spPr>
          <a:xfrm>
            <a:off x="677334" y="609600"/>
            <a:ext cx="8596668" cy="788894"/>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10</a:t>
            </a:fld>
            <a:endParaRPr lang="en-US"/>
          </a:p>
        </p:txBody>
      </p:sp>
    </p:spTree>
    <p:extLst>
      <p:ext uri="{BB962C8B-B14F-4D97-AF65-F5344CB8AC3E}">
        <p14:creationId xmlns:p14="http://schemas.microsoft.com/office/powerpoint/2010/main" val="1148096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356" y="927847"/>
            <a:ext cx="8829737" cy="5580529"/>
          </a:xfrm>
        </p:spPr>
        <p:txBody>
          <a:bodyPr>
            <a:noAutofit/>
          </a:bodyPr>
          <a:lstStyle/>
          <a:p>
            <a:r>
              <a:rPr lang="mn-MN" sz="1600" dirty="0" smtClean="0">
                <a:solidFill>
                  <a:srgbClr val="7030A0"/>
                </a:solidFill>
                <a:latin typeface="Arial" panose="020B0604020202020204" pitchFamily="34" charset="0"/>
                <a:cs typeface="Arial" panose="020B0604020202020204" pitchFamily="34" charset="0"/>
              </a:rPr>
              <a:t>Нийтийн сонсголын тухай хуулиас:</a:t>
            </a:r>
          </a:p>
          <a:p>
            <a:pPr marL="0" indent="457200" fontAlgn="t">
              <a:buNone/>
            </a:pPr>
            <a:r>
              <a:rPr lang="mn-MN" sz="1600" dirty="0" smtClean="0">
                <a:solidFill>
                  <a:srgbClr val="7030A0"/>
                </a:solidFill>
                <a:latin typeface="Arial" panose="020B0604020202020204" pitchFamily="34" charset="0"/>
                <a:cs typeface="Arial" panose="020B0604020202020204" pitchFamily="34" charset="0"/>
              </a:rPr>
              <a:t>1</a:t>
            </a:r>
            <a:r>
              <a:rPr lang="mn-MN" sz="1600" dirty="0">
                <a:solidFill>
                  <a:srgbClr val="7030A0"/>
                </a:solidFill>
                <a:latin typeface="Arial" panose="020B0604020202020204" pitchFamily="34" charset="0"/>
                <a:cs typeface="Arial" panose="020B0604020202020204" pitchFamily="34" charset="0"/>
              </a:rPr>
              <a:t> дүгээр зүйл.Хуулийн зорилт</a:t>
            </a:r>
            <a:br>
              <a:rPr lang="mn-MN" sz="1600" dirty="0">
                <a:solidFill>
                  <a:srgbClr val="7030A0"/>
                </a:solidFill>
                <a:latin typeface="Arial" panose="020B0604020202020204" pitchFamily="34" charset="0"/>
                <a:cs typeface="Arial" panose="020B0604020202020204" pitchFamily="34" charset="0"/>
              </a:rPr>
            </a:br>
            <a:r>
              <a:rPr lang="mn-MN" sz="1600" dirty="0">
                <a:solidFill>
                  <a:srgbClr val="7030A0"/>
                </a:solidFill>
                <a:latin typeface="Arial" panose="020B0604020202020204" pitchFamily="34" charset="0"/>
                <a:cs typeface="Arial" panose="020B0604020202020204" pitchFamily="34" charset="0"/>
              </a:rPr>
              <a:t> </a:t>
            </a:r>
            <a:r>
              <a:rPr lang="mn-MN" sz="1600" dirty="0" smtClean="0">
                <a:solidFill>
                  <a:srgbClr val="7030A0"/>
                </a:solidFill>
                <a:latin typeface="Arial" panose="020B0604020202020204" pitchFamily="34" charset="0"/>
                <a:cs typeface="Arial" panose="020B0604020202020204" pitchFamily="34" charset="0"/>
              </a:rPr>
              <a:t>         1.1.Энэ </a:t>
            </a:r>
            <a:r>
              <a:rPr lang="mn-MN" sz="1600" dirty="0">
                <a:solidFill>
                  <a:srgbClr val="7030A0"/>
                </a:solidFill>
                <a:latin typeface="Arial" panose="020B0604020202020204" pitchFamily="34" charset="0"/>
                <a:cs typeface="Arial" panose="020B0604020202020204" pitchFamily="34" charset="0"/>
              </a:rPr>
              <a:t>хуулийн зорилт нь төрийн байгууллага, албан тушаалтан энэ хуульд заасан асуудлаар нийтийн сонсголыг зохион байгуулж төрийг удирдах хэрэгт иргэдийн оролцоог хангахад </a:t>
            </a:r>
            <a:r>
              <a:rPr lang="mn-MN" sz="1600" dirty="0" smtClean="0">
                <a:solidFill>
                  <a:srgbClr val="7030A0"/>
                </a:solidFill>
                <a:latin typeface="Arial" panose="020B0604020202020204" pitchFamily="34" charset="0"/>
                <a:cs typeface="Arial" panose="020B0604020202020204" pitchFamily="34" charset="0"/>
              </a:rPr>
              <a:t>оршино.  </a:t>
            </a:r>
          </a:p>
          <a:p>
            <a:pPr marL="0" indent="457200" fontAlgn="t">
              <a:buNone/>
            </a:pPr>
            <a:r>
              <a:rPr lang="mn-MN" sz="1600" dirty="0" smtClean="0">
                <a:solidFill>
                  <a:srgbClr val="7030A0"/>
                </a:solidFill>
                <a:latin typeface="Arial" panose="020B0604020202020204" pitchFamily="34" charset="0"/>
                <a:cs typeface="Arial" panose="020B0604020202020204" pitchFamily="34" charset="0"/>
              </a:rPr>
              <a:t>  3</a:t>
            </a:r>
            <a:r>
              <a:rPr lang="mn-MN" sz="1600" dirty="0">
                <a:solidFill>
                  <a:srgbClr val="7030A0"/>
                </a:solidFill>
                <a:latin typeface="Arial" panose="020B0604020202020204" pitchFamily="34" charset="0"/>
                <a:cs typeface="Arial" panose="020B0604020202020204" pitchFamily="34" charset="0"/>
              </a:rPr>
              <a:t> дугаар зүйл.Үндсэн </a:t>
            </a:r>
            <a:r>
              <a:rPr lang="mn-MN" sz="1600" dirty="0" smtClean="0">
                <a:solidFill>
                  <a:srgbClr val="7030A0"/>
                </a:solidFill>
                <a:latin typeface="Arial" panose="020B0604020202020204" pitchFamily="34" charset="0"/>
                <a:cs typeface="Arial" panose="020B0604020202020204" pitchFamily="34" charset="0"/>
              </a:rPr>
              <a:t>зарчим</a:t>
            </a:r>
          </a:p>
          <a:p>
            <a:pPr marL="0" indent="457200" fontAlgn="t">
              <a:buNone/>
            </a:pPr>
            <a:r>
              <a:rPr lang="mn-MN" sz="1600" dirty="0" smtClean="0">
                <a:solidFill>
                  <a:srgbClr val="7030A0"/>
                </a:solidFill>
                <a:latin typeface="Arial" panose="020B0604020202020204" pitchFamily="34" charset="0"/>
                <a:cs typeface="Arial" panose="020B0604020202020204" pitchFamily="34" charset="0"/>
              </a:rPr>
              <a:t>3.1.Нийтийн </a:t>
            </a:r>
            <a:r>
              <a:rPr lang="mn-MN" sz="1600" dirty="0">
                <a:solidFill>
                  <a:srgbClr val="7030A0"/>
                </a:solidFill>
                <a:latin typeface="Arial" panose="020B0604020202020204" pitchFamily="34" charset="0"/>
                <a:cs typeface="Arial" panose="020B0604020202020204" pitchFamily="34" charset="0"/>
              </a:rPr>
              <a:t>сонсголыг зохион байгуулахад ардчилсан ёс, хууль дээдлэх, талуудын оролцоог тэгш хангах, иргэний мэдэх эрх, үзэл бодлоо чөлөөтэй илэрхийлэх эрх чөлөөг хангах, үр нөлөөтэй байх зарчмыг удирдлага </a:t>
            </a:r>
            <a:r>
              <a:rPr lang="mn-MN" sz="1600" dirty="0" smtClean="0">
                <a:solidFill>
                  <a:srgbClr val="7030A0"/>
                </a:solidFill>
                <a:latin typeface="Arial" panose="020B0604020202020204" pitchFamily="34" charset="0"/>
                <a:cs typeface="Arial" panose="020B0604020202020204" pitchFamily="34" charset="0"/>
              </a:rPr>
              <a:t>болгоно</a:t>
            </a:r>
          </a:p>
          <a:p>
            <a:pPr marL="0" indent="457200" fontAlgn="t">
              <a:buNone/>
            </a:pPr>
            <a:r>
              <a:rPr lang="mn-MN" sz="1600" dirty="0" smtClean="0">
                <a:solidFill>
                  <a:srgbClr val="7030A0"/>
                </a:solidFill>
                <a:latin typeface="Arial" panose="020B0604020202020204" pitchFamily="34" charset="0"/>
                <a:cs typeface="Arial" panose="020B0604020202020204" pitchFamily="34" charset="0"/>
              </a:rPr>
              <a:t>4 </a:t>
            </a:r>
            <a:r>
              <a:rPr lang="mn-MN" sz="1600" dirty="0">
                <a:solidFill>
                  <a:srgbClr val="7030A0"/>
                </a:solidFill>
                <a:latin typeface="Arial" panose="020B0604020202020204" pitchFamily="34" charset="0"/>
                <a:cs typeface="Arial" panose="020B0604020202020204" pitchFamily="34" charset="0"/>
              </a:rPr>
              <a:t>дүгээр зүйл.Хуулийн үйлчлэх </a:t>
            </a:r>
            <a:r>
              <a:rPr lang="mn-MN" sz="1600" dirty="0" smtClean="0">
                <a:solidFill>
                  <a:srgbClr val="7030A0"/>
                </a:solidFill>
                <a:latin typeface="Arial" panose="020B0604020202020204" pitchFamily="34" charset="0"/>
                <a:cs typeface="Arial" panose="020B0604020202020204" pitchFamily="34" charset="0"/>
              </a:rPr>
              <a:t>хүрээ</a:t>
            </a:r>
            <a:endParaRPr lang="mn-MN" sz="1600" dirty="0">
              <a:solidFill>
                <a:srgbClr val="7030A0"/>
              </a:solidFill>
              <a:latin typeface="Arial" panose="020B0604020202020204" pitchFamily="34" charset="0"/>
              <a:cs typeface="Arial" panose="020B0604020202020204" pitchFamily="34" charset="0"/>
            </a:endParaRPr>
          </a:p>
          <a:p>
            <a:pPr marL="0" indent="457200" fontAlgn="t">
              <a:buNone/>
            </a:pPr>
            <a:r>
              <a:rPr lang="mn-MN" sz="1600" dirty="0" smtClean="0">
                <a:solidFill>
                  <a:srgbClr val="7030A0"/>
                </a:solidFill>
                <a:latin typeface="Arial" panose="020B0604020202020204" pitchFamily="34" charset="0"/>
                <a:cs typeface="Arial" panose="020B0604020202020204" pitchFamily="34" charset="0"/>
              </a:rPr>
              <a:t>4.1.Дараах </a:t>
            </a:r>
            <a:r>
              <a:rPr lang="mn-MN" sz="1600" dirty="0">
                <a:solidFill>
                  <a:srgbClr val="7030A0"/>
                </a:solidFill>
                <a:latin typeface="Arial" panose="020B0604020202020204" pitchFamily="34" charset="0"/>
                <a:cs typeface="Arial" panose="020B0604020202020204" pitchFamily="34" charset="0"/>
              </a:rPr>
              <a:t>этгээд нийтийн сонсголыг зохион байгуулахдаа энэ хуулийг дагаж мөрдөнө:</a:t>
            </a:r>
          </a:p>
          <a:p>
            <a:pPr marL="0" indent="457200" fontAlgn="t">
              <a:buNone/>
            </a:pPr>
            <a:r>
              <a:rPr lang="mn-MN" sz="1600" dirty="0" smtClean="0">
                <a:solidFill>
                  <a:srgbClr val="7030A0"/>
                </a:solidFill>
                <a:latin typeface="Arial" panose="020B0604020202020204" pitchFamily="34" charset="0"/>
                <a:cs typeface="Arial" panose="020B0604020202020204" pitchFamily="34" charset="0"/>
              </a:rPr>
              <a:t>4.1.3.нутгийн </a:t>
            </a:r>
            <a:r>
              <a:rPr lang="mn-MN" sz="1600" dirty="0">
                <a:solidFill>
                  <a:srgbClr val="7030A0"/>
                </a:solidFill>
                <a:latin typeface="Arial" panose="020B0604020202020204" pitchFamily="34" charset="0"/>
                <a:cs typeface="Arial" panose="020B0604020202020204" pitchFamily="34" charset="0"/>
              </a:rPr>
              <a:t>өөрөө удирдах болон нутгийн захиргааны байгууллага.</a:t>
            </a:r>
          </a:p>
          <a:p>
            <a:pPr marL="0" indent="457200" fontAlgn="t">
              <a:buNone/>
            </a:pPr>
            <a:r>
              <a:rPr lang="mn-MN" sz="1600" dirty="0">
                <a:solidFill>
                  <a:srgbClr val="7030A0"/>
                </a:solidFill>
                <a:latin typeface="Arial" panose="020B0604020202020204" pitchFamily="34" charset="0"/>
                <a:cs typeface="Arial" panose="020B0604020202020204" pitchFamily="34" charset="0"/>
              </a:rPr>
              <a:t>4.2.Нийтийн сонсголыг доор дурдсан асуудлыг хэлэлцэх, шийдвэр гаргахын өмнө зохион байгуулна:</a:t>
            </a:r>
          </a:p>
          <a:p>
            <a:pPr marL="0" indent="457200" fontAlgn="t">
              <a:buNone/>
            </a:pPr>
            <a:r>
              <a:rPr lang="mn-MN" sz="1600" dirty="0" smtClean="0">
                <a:solidFill>
                  <a:srgbClr val="7030A0"/>
                </a:solidFill>
                <a:latin typeface="Arial" panose="020B0604020202020204" pitchFamily="34" charset="0"/>
                <a:cs typeface="Arial" panose="020B0604020202020204" pitchFamily="34" charset="0"/>
              </a:rPr>
              <a:t>4.2.4.татварын </a:t>
            </a:r>
            <a:r>
              <a:rPr lang="mn-MN" sz="1600" dirty="0">
                <a:solidFill>
                  <a:srgbClr val="7030A0"/>
                </a:solidFill>
                <a:latin typeface="Arial" panose="020B0604020202020204" pitchFamily="34" charset="0"/>
                <a:cs typeface="Arial" panose="020B0604020202020204" pitchFamily="34" charset="0"/>
              </a:rPr>
              <a:t>хууль тогтоомж болон төсөв батлах, төсвийн орлого ба зарцуулалтад тавих хяналт;</a:t>
            </a:r>
          </a:p>
          <a:p>
            <a:pPr marL="0" indent="0" fontAlgn="t">
              <a:buNone/>
            </a:pPr>
            <a:endParaRPr lang="mn-MN" sz="1600" dirty="0">
              <a:latin typeface="Arial" panose="020B0604020202020204" pitchFamily="34" charset="0"/>
              <a:cs typeface="Arial" panose="020B0604020202020204" pitchFamily="34" charset="0"/>
            </a:endParaRPr>
          </a:p>
          <a:p>
            <a:pPr marL="0" indent="403225">
              <a:buNone/>
            </a:pPr>
            <a:endParaRPr lang="en-US" sz="1600" dirty="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282388"/>
            <a:ext cx="8596668" cy="6454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11</a:t>
            </a:fld>
            <a:endParaRPr lang="en-US"/>
          </a:p>
        </p:txBody>
      </p:sp>
    </p:spTree>
    <p:extLst>
      <p:ext uri="{BB962C8B-B14F-4D97-AF65-F5344CB8AC3E}">
        <p14:creationId xmlns:p14="http://schemas.microsoft.com/office/powerpoint/2010/main" val="2796136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44706"/>
            <a:ext cx="8596668" cy="5513294"/>
          </a:xfrm>
        </p:spPr>
        <p:txBody>
          <a:bodyPr>
            <a:normAutofit/>
          </a:bodyPr>
          <a:lstStyle/>
          <a:p>
            <a:pPr marL="0" indent="403225" fontAlgn="t">
              <a:buNone/>
            </a:pPr>
            <a:r>
              <a:rPr lang="mn-MN" b="1" dirty="0"/>
              <a:t> </a:t>
            </a:r>
            <a:r>
              <a:rPr lang="mn-MN" b="1" dirty="0" smtClean="0">
                <a:solidFill>
                  <a:srgbClr val="7030A0"/>
                </a:solidFill>
                <a:latin typeface="Arial" panose="020B0604020202020204" pitchFamily="34" charset="0"/>
                <a:cs typeface="Arial" panose="020B0604020202020204" pitchFamily="34" charset="0"/>
              </a:rPr>
              <a:t>6 дугаар </a:t>
            </a:r>
            <a:r>
              <a:rPr lang="mn-MN" b="1" dirty="0">
                <a:solidFill>
                  <a:srgbClr val="7030A0"/>
                </a:solidFill>
                <a:latin typeface="Arial" panose="020B0604020202020204" pitchFamily="34" charset="0"/>
                <a:cs typeface="Arial" panose="020B0604020202020204" pitchFamily="34" charset="0"/>
              </a:rPr>
              <a:t>зүйл.Сонсгол, сонсголын төрөл, хэлбэр</a:t>
            </a:r>
            <a:br>
              <a:rPr lang="mn-MN" b="1" dirty="0">
                <a:solidFill>
                  <a:srgbClr val="7030A0"/>
                </a:solidFill>
                <a:latin typeface="Arial" panose="020B0604020202020204" pitchFamily="34" charset="0"/>
                <a:cs typeface="Arial" panose="020B0604020202020204" pitchFamily="34" charset="0"/>
              </a:rPr>
            </a:br>
            <a:r>
              <a:rPr lang="mn-MN" b="1" dirty="0" smtClean="0">
                <a:solidFill>
                  <a:srgbClr val="7030A0"/>
                </a:solidFill>
                <a:latin typeface="Arial" panose="020B0604020202020204" pitchFamily="34" charset="0"/>
                <a:cs typeface="Arial" panose="020B0604020202020204" pitchFamily="34" charset="0"/>
              </a:rPr>
              <a:t>        </a:t>
            </a:r>
            <a:r>
              <a:rPr lang="mn-MN" dirty="0" smtClean="0">
                <a:solidFill>
                  <a:srgbClr val="7030A0"/>
                </a:solidFill>
                <a:latin typeface="Arial" panose="020B0604020202020204" pitchFamily="34" charset="0"/>
                <a:cs typeface="Arial" panose="020B0604020202020204" pitchFamily="34" charset="0"/>
              </a:rPr>
              <a:t>6.1.Аливаа </a:t>
            </a:r>
            <a:r>
              <a:rPr lang="mn-MN" dirty="0">
                <a:solidFill>
                  <a:srgbClr val="7030A0"/>
                </a:solidFill>
                <a:latin typeface="Arial" panose="020B0604020202020204" pitchFamily="34" charset="0"/>
                <a:cs typeface="Arial" panose="020B0604020202020204" pitchFamily="34" charset="0"/>
              </a:rPr>
              <a:t>шийдвэр гаргах үйл ажиллагаа нь сонсголын үйл ажиллагаанаас тусдаа байна.</a:t>
            </a:r>
          </a:p>
          <a:p>
            <a:pPr marL="0" indent="403225" fontAlgn="t">
              <a:lnSpc>
                <a:spcPct val="110000"/>
              </a:lnSpc>
              <a:buNone/>
            </a:pPr>
            <a:r>
              <a:rPr lang="mn-MN" dirty="0">
                <a:solidFill>
                  <a:srgbClr val="7030A0"/>
                </a:solidFill>
                <a:latin typeface="Arial" panose="020B0604020202020204" pitchFamily="34" charset="0"/>
                <a:cs typeface="Arial" panose="020B0604020202020204" pitchFamily="34" charset="0"/>
              </a:rPr>
              <a:t>6.2.Сонсгол нь дараах төрөлтэй байна:</a:t>
            </a:r>
          </a:p>
          <a:p>
            <a:pPr marL="0" indent="403225" fontAlgn="t">
              <a:lnSpc>
                <a:spcPct val="110000"/>
              </a:lnSpc>
              <a:buNone/>
            </a:pPr>
            <a:r>
              <a:rPr lang="mn-MN" dirty="0">
                <a:solidFill>
                  <a:srgbClr val="7030A0"/>
                </a:solidFill>
                <a:latin typeface="Arial" panose="020B0604020202020204" pitchFamily="34" charset="0"/>
                <a:cs typeface="Arial" panose="020B0604020202020204" pitchFamily="34" charset="0"/>
              </a:rPr>
              <a:t>6.2.1.хууль тогтоох;</a:t>
            </a:r>
          </a:p>
          <a:p>
            <a:pPr marL="0" indent="403225" fontAlgn="t">
              <a:lnSpc>
                <a:spcPct val="110000"/>
              </a:lnSpc>
              <a:buNone/>
            </a:pPr>
            <a:r>
              <a:rPr lang="mn-MN" dirty="0">
                <a:solidFill>
                  <a:srgbClr val="7030A0"/>
                </a:solidFill>
                <a:latin typeface="Arial" panose="020B0604020202020204" pitchFamily="34" charset="0"/>
                <a:cs typeface="Arial" panose="020B0604020202020204" pitchFamily="34" charset="0"/>
              </a:rPr>
              <a:t>6.2.2.ерөнхий </a:t>
            </a:r>
            <a:r>
              <a:rPr lang="mn-MN" dirty="0" smtClean="0">
                <a:solidFill>
                  <a:srgbClr val="7030A0"/>
                </a:solidFill>
                <a:latin typeface="Arial" panose="020B0604020202020204" pitchFamily="34" charset="0"/>
                <a:cs typeface="Arial" panose="020B0604020202020204" pitchFamily="34" charset="0"/>
              </a:rPr>
              <a:t>хяналтын;</a:t>
            </a:r>
          </a:p>
          <a:p>
            <a:pPr marL="0" indent="403225" fontAlgn="t">
              <a:lnSpc>
                <a:spcPct val="110000"/>
              </a:lnSpc>
              <a:buNone/>
            </a:pPr>
            <a:r>
              <a:rPr lang="mn-MN" dirty="0" smtClean="0">
                <a:solidFill>
                  <a:srgbClr val="7030A0"/>
                </a:solidFill>
                <a:latin typeface="Arial" panose="020B0604020202020204" pitchFamily="34" charset="0"/>
                <a:cs typeface="Arial" panose="020B0604020202020204" pitchFamily="34" charset="0"/>
              </a:rPr>
              <a:t>6.2.3.төсвийн </a:t>
            </a:r>
            <a:r>
              <a:rPr lang="mn-MN" dirty="0">
                <a:solidFill>
                  <a:srgbClr val="7030A0"/>
                </a:solidFill>
                <a:latin typeface="Arial" panose="020B0604020202020204" pitchFamily="34" charset="0"/>
                <a:cs typeface="Arial" panose="020B0604020202020204" pitchFamily="34" charset="0"/>
              </a:rPr>
              <a:t>хяналтын;</a:t>
            </a:r>
          </a:p>
          <a:p>
            <a:pPr marL="0" indent="403225" fontAlgn="t">
              <a:lnSpc>
                <a:spcPct val="110000"/>
              </a:lnSpc>
              <a:buNone/>
            </a:pPr>
            <a:r>
              <a:rPr lang="mn-MN" dirty="0">
                <a:solidFill>
                  <a:srgbClr val="7030A0"/>
                </a:solidFill>
                <a:latin typeface="Arial" panose="020B0604020202020204" pitchFamily="34" charset="0"/>
                <a:cs typeface="Arial" panose="020B0604020202020204" pitchFamily="34" charset="0"/>
              </a:rPr>
              <a:t>6.2.4.томилгооны;</a:t>
            </a:r>
          </a:p>
          <a:p>
            <a:pPr marL="0" indent="403225" fontAlgn="t">
              <a:lnSpc>
                <a:spcPct val="110000"/>
              </a:lnSpc>
              <a:buNone/>
            </a:pPr>
            <a:r>
              <a:rPr lang="mn-MN" dirty="0">
                <a:solidFill>
                  <a:srgbClr val="7030A0"/>
                </a:solidFill>
                <a:latin typeface="Arial" panose="020B0604020202020204" pitchFamily="34" charset="0"/>
                <a:cs typeface="Arial" panose="020B0604020202020204" pitchFamily="34" charset="0"/>
              </a:rPr>
              <a:t>6.2.5.захиргааны хэм хэмжээний болон төлөвлөлтийн;</a:t>
            </a:r>
          </a:p>
          <a:p>
            <a:pPr marL="0" indent="403225" fontAlgn="t">
              <a:lnSpc>
                <a:spcPct val="110000"/>
              </a:lnSpc>
              <a:buNone/>
            </a:pPr>
            <a:r>
              <a:rPr lang="mn-MN" dirty="0">
                <a:solidFill>
                  <a:srgbClr val="7030A0"/>
                </a:solidFill>
                <a:latin typeface="Arial" panose="020B0604020202020204" pitchFamily="34" charset="0"/>
                <a:cs typeface="Arial" panose="020B0604020202020204" pitchFamily="34" charset="0"/>
              </a:rPr>
              <a:t>6.2.6.орон нутгийн.</a:t>
            </a:r>
          </a:p>
          <a:p>
            <a:pPr marL="0" indent="403225" fontAlgn="t">
              <a:lnSpc>
                <a:spcPct val="110000"/>
              </a:lnSpc>
              <a:buNone/>
            </a:pPr>
            <a:r>
              <a:rPr lang="mn-MN" b="1" dirty="0" smtClean="0">
                <a:solidFill>
                  <a:srgbClr val="7030A0"/>
                </a:solidFill>
                <a:latin typeface="Arial" panose="020B0604020202020204" pitchFamily="34" charset="0"/>
                <a:cs typeface="Arial" panose="020B0604020202020204" pitchFamily="34" charset="0"/>
              </a:rPr>
              <a:t>9</a:t>
            </a:r>
            <a:r>
              <a:rPr lang="mn-MN" b="1" dirty="0">
                <a:solidFill>
                  <a:srgbClr val="7030A0"/>
                </a:solidFill>
                <a:latin typeface="Arial" panose="020B0604020202020204" pitchFamily="34" charset="0"/>
                <a:cs typeface="Arial" panose="020B0604020202020204" pitchFamily="34" charset="0"/>
              </a:rPr>
              <a:t> дүгээр зүйл.Төсвийн хяналтын сонсгол</a:t>
            </a:r>
            <a:br>
              <a:rPr lang="mn-MN" b="1" dirty="0">
                <a:solidFill>
                  <a:srgbClr val="7030A0"/>
                </a:solidFill>
                <a:latin typeface="Arial" panose="020B0604020202020204" pitchFamily="34" charset="0"/>
                <a:cs typeface="Arial" panose="020B0604020202020204" pitchFamily="34" charset="0"/>
              </a:rPr>
            </a:br>
            <a:r>
              <a:rPr lang="mn-MN" b="1" dirty="0" smtClean="0">
                <a:solidFill>
                  <a:srgbClr val="7030A0"/>
                </a:solidFill>
                <a:latin typeface="Arial" panose="020B0604020202020204" pitchFamily="34" charset="0"/>
                <a:cs typeface="Arial" panose="020B0604020202020204" pitchFamily="34" charset="0"/>
              </a:rPr>
              <a:t>       </a:t>
            </a:r>
            <a:r>
              <a:rPr lang="mn-MN" dirty="0" smtClean="0">
                <a:solidFill>
                  <a:srgbClr val="7030A0"/>
                </a:solidFill>
                <a:latin typeface="Arial" panose="020B0604020202020204" pitchFamily="34" charset="0"/>
                <a:cs typeface="Arial" panose="020B0604020202020204" pitchFamily="34" charset="0"/>
              </a:rPr>
              <a:t>9.3. Нутгийн </a:t>
            </a:r>
            <a:r>
              <a:rPr lang="mn-MN" dirty="0">
                <a:solidFill>
                  <a:srgbClr val="7030A0"/>
                </a:solidFill>
                <a:latin typeface="Arial" panose="020B0604020202020204" pitchFamily="34" charset="0"/>
                <a:cs typeface="Arial" panose="020B0604020202020204" pitchFamily="34" charset="0"/>
              </a:rPr>
              <a:t>өөрөө удирдах болон нутгийн захиргааны байгууллага дараах асуудлаар төсвийн хяналтын сонсголыг жил бүр зохион байгуулна:</a:t>
            </a:r>
          </a:p>
          <a:p>
            <a:pPr marL="0" indent="0" fontAlgn="t">
              <a:lnSpc>
                <a:spcPct val="110000"/>
              </a:lnSpc>
              <a:buNone/>
            </a:pPr>
            <a:r>
              <a:rPr lang="mn-MN" dirty="0" smtClean="0">
                <a:solidFill>
                  <a:srgbClr val="7030A0"/>
                </a:solidFill>
                <a:latin typeface="Arial" panose="020B0604020202020204" pitchFamily="34" charset="0"/>
                <a:cs typeface="Arial" panose="020B0604020202020204" pitchFamily="34" charset="0"/>
              </a:rPr>
              <a:t>     9.3.2.орон </a:t>
            </a:r>
            <a:r>
              <a:rPr lang="mn-MN" dirty="0">
                <a:solidFill>
                  <a:srgbClr val="7030A0"/>
                </a:solidFill>
                <a:latin typeface="Arial" panose="020B0604020202020204" pitchFamily="34" charset="0"/>
                <a:cs typeface="Arial" panose="020B0604020202020204" pitchFamily="34" charset="0"/>
              </a:rPr>
              <a:t>нутгийн хөгжлийн сангийн төсөв;</a:t>
            </a:r>
          </a:p>
          <a:p>
            <a:endParaRPr lang="en-US" dirty="0"/>
          </a:p>
        </p:txBody>
      </p:sp>
      <p:sp>
        <p:nvSpPr>
          <p:cNvPr id="4" name="Title 1"/>
          <p:cNvSpPr>
            <a:spLocks noGrp="1"/>
          </p:cNvSpPr>
          <p:nvPr>
            <p:ph type="title"/>
          </p:nvPr>
        </p:nvSpPr>
        <p:spPr>
          <a:xfrm>
            <a:off x="677334" y="609600"/>
            <a:ext cx="8596668" cy="735106"/>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12</a:t>
            </a:fld>
            <a:endParaRPr lang="en-US"/>
          </a:p>
        </p:txBody>
      </p:sp>
    </p:spTree>
    <p:extLst>
      <p:ext uri="{BB962C8B-B14F-4D97-AF65-F5344CB8AC3E}">
        <p14:creationId xmlns:p14="http://schemas.microsoft.com/office/powerpoint/2010/main" val="1655587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06071"/>
            <a:ext cx="8596668" cy="4787153"/>
          </a:xfrm>
        </p:spPr>
        <p:txBody>
          <a:bodyPr>
            <a:normAutofit/>
          </a:bodyPr>
          <a:lstStyle/>
          <a:p>
            <a:r>
              <a:rPr lang="mn-MN" dirty="0" smtClean="0">
                <a:solidFill>
                  <a:srgbClr val="7030A0"/>
                </a:solidFill>
                <a:latin typeface="Arial" panose="020B0604020202020204" pitchFamily="34" charset="0"/>
                <a:cs typeface="Arial" panose="020B0604020202020204" pitchFamily="34" charset="0"/>
              </a:rPr>
              <a:t>Орон нутгийн хөгжлийн сангийн үйл ажиллагааны журмаас: </a:t>
            </a:r>
          </a:p>
          <a:p>
            <a:pPr marL="0" indent="403225" fontAlgn="t">
              <a:buNone/>
            </a:pPr>
            <a:r>
              <a:rPr lang="en-US" b="1" dirty="0" err="1" smtClean="0">
                <a:solidFill>
                  <a:srgbClr val="7030A0"/>
                </a:solidFill>
                <a:latin typeface="Arial" panose="020B0604020202020204" pitchFamily="34" charset="0"/>
                <a:cs typeface="Arial" panose="020B0604020202020204" pitchFamily="34" charset="0"/>
              </a:rPr>
              <a:t>Нэг</a:t>
            </a:r>
            <a:r>
              <a:rPr lang="en-US" b="1" dirty="0">
                <a:solidFill>
                  <a:srgbClr val="7030A0"/>
                </a:solidFill>
                <a:latin typeface="Arial" panose="020B0604020202020204" pitchFamily="34" charset="0"/>
                <a:cs typeface="Arial" panose="020B0604020202020204" pitchFamily="34" charset="0"/>
              </a:rPr>
              <a:t>. </a:t>
            </a:r>
            <a:r>
              <a:rPr lang="en-US" b="1" dirty="0" err="1">
                <a:solidFill>
                  <a:srgbClr val="7030A0"/>
                </a:solidFill>
                <a:latin typeface="Arial" panose="020B0604020202020204" pitchFamily="34" charset="0"/>
                <a:cs typeface="Arial" panose="020B0604020202020204" pitchFamily="34" charset="0"/>
              </a:rPr>
              <a:t>Нийтлэг</a:t>
            </a:r>
            <a:r>
              <a:rPr lang="en-US" b="1" dirty="0">
                <a:solidFill>
                  <a:srgbClr val="7030A0"/>
                </a:solidFill>
                <a:latin typeface="Arial" panose="020B0604020202020204" pitchFamily="34" charset="0"/>
                <a:cs typeface="Arial" panose="020B0604020202020204" pitchFamily="34" charset="0"/>
              </a:rPr>
              <a:t> </a:t>
            </a:r>
            <a:r>
              <a:rPr lang="en-US" b="1" dirty="0" err="1">
                <a:solidFill>
                  <a:srgbClr val="7030A0"/>
                </a:solidFill>
                <a:latin typeface="Arial" panose="020B0604020202020204" pitchFamily="34" charset="0"/>
                <a:cs typeface="Arial" panose="020B0604020202020204" pitchFamily="34" charset="0"/>
              </a:rPr>
              <a:t>үндэслэл</a:t>
            </a:r>
            <a:endParaRPr lang="en-US" dirty="0">
              <a:solidFill>
                <a:srgbClr val="7030A0"/>
              </a:solidFill>
              <a:latin typeface="Arial" panose="020B0604020202020204" pitchFamily="34" charset="0"/>
              <a:cs typeface="Arial" panose="020B0604020202020204" pitchFamily="34" charset="0"/>
            </a:endParaRPr>
          </a:p>
          <a:p>
            <a:pPr marL="0" indent="403225" algn="just" fontAlgn="t">
              <a:buNone/>
            </a:pPr>
            <a:r>
              <a:rPr lang="en-US" dirty="0">
                <a:solidFill>
                  <a:srgbClr val="7030A0"/>
                </a:solidFill>
                <a:latin typeface="Arial" panose="020B0604020202020204" pitchFamily="34" charset="0"/>
                <a:cs typeface="Arial" panose="020B0604020202020204" pitchFamily="34" charset="0"/>
              </a:rPr>
              <a:t>1.1.Орон </a:t>
            </a:r>
            <a:r>
              <a:rPr lang="en-US" dirty="0" err="1">
                <a:solidFill>
                  <a:srgbClr val="7030A0"/>
                </a:solidFill>
                <a:latin typeface="Arial" panose="020B0604020202020204" pitchFamily="34" charset="0"/>
                <a:cs typeface="Arial" panose="020B0604020202020204" pitchFamily="34" charset="0"/>
              </a:rPr>
              <a:t>нутгийн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хөгжлийн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цаашид</a:t>
            </a:r>
            <a:r>
              <a:rPr lang="en-US" dirty="0">
                <a:solidFill>
                  <a:srgbClr val="7030A0"/>
                </a:solidFill>
                <a:latin typeface="Arial" panose="020B0604020202020204" pitchFamily="34" charset="0"/>
                <a:cs typeface="Arial" panose="020B0604020202020204" pitchFamily="34" charset="0"/>
              </a:rPr>
              <a:t> ОНХС </a:t>
            </a:r>
            <a:r>
              <a:rPr lang="en-US" dirty="0" err="1">
                <a:solidFill>
                  <a:srgbClr val="7030A0"/>
                </a:solidFill>
                <a:latin typeface="Arial" panose="020B0604020202020204" pitchFamily="34" charset="0"/>
                <a:cs typeface="Arial" panose="020B0604020202020204" pitchFamily="34" charset="0"/>
              </a:rPr>
              <a:t>гэх</a:t>
            </a:r>
            <a:r>
              <a:rPr lang="en-US" dirty="0">
                <a:solidFill>
                  <a:srgbClr val="7030A0"/>
                </a:solidFill>
                <a:latin typeface="Arial" panose="020B0604020202020204" pitchFamily="34" charset="0"/>
                <a:cs typeface="Arial" panose="020B0604020202020204" pitchFamily="34" charset="0"/>
              </a:rPr>
              <a:t>/-г </a:t>
            </a:r>
            <a:r>
              <a:rPr lang="en-US" dirty="0" err="1">
                <a:solidFill>
                  <a:srgbClr val="7030A0"/>
                </a:solidFill>
                <a:latin typeface="Arial" panose="020B0604020202020204" pitchFamily="34" charset="0"/>
                <a:cs typeface="Arial" panose="020B0604020202020204" pitchFamily="34" charset="0"/>
              </a:rPr>
              <a:t>төлөвлөх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батлах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хэрэгжүүлэх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бүртгэх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тайлагнах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тавих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үйл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ажиллагаанд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энэ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журмыг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баримтална</a:t>
            </a:r>
            <a:r>
              <a:rPr lang="en-US" dirty="0">
                <a:solidFill>
                  <a:srgbClr val="7030A0"/>
                </a:solidFill>
                <a:latin typeface="Arial" panose="020B0604020202020204" pitchFamily="34" charset="0"/>
                <a:cs typeface="Arial" panose="020B0604020202020204" pitchFamily="34" charset="0"/>
              </a:rPr>
              <a:t>.</a:t>
            </a:r>
          </a:p>
          <a:p>
            <a:pPr marL="0" indent="403225" algn="just" fontAlgn="t">
              <a:buNone/>
            </a:pPr>
            <a:r>
              <a:rPr lang="en-US" dirty="0">
                <a:solidFill>
                  <a:srgbClr val="7030A0"/>
                </a:solidFill>
                <a:latin typeface="Arial" panose="020B0604020202020204" pitchFamily="34" charset="0"/>
                <a:cs typeface="Arial" panose="020B0604020202020204" pitchFamily="34" charset="0"/>
              </a:rPr>
              <a:t>1.2.ОНХС-ийн </a:t>
            </a:r>
            <a:r>
              <a:rPr lang="en-US" dirty="0" err="1">
                <a:solidFill>
                  <a:srgbClr val="7030A0"/>
                </a:solidFill>
                <a:latin typeface="Arial" panose="020B0604020202020204" pitchFamily="34" charset="0"/>
                <a:cs typeface="Arial" panose="020B0604020202020204" pitchFamily="34" charset="0"/>
              </a:rPr>
              <a:t>хөрөнгөөр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хөтөлбөр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төсөл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хэмжээг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хэрэгжүүлэхэд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Төсвийн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Хөгжлийн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бодлого</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төлөвлөлтийн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захиргаа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нутаг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дэвсгэрийн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нэгж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түүний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удирдлагын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Төрийн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нутгийн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өмчийн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Төрийн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нутгийн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өмчийн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бараа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ажил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үйлчилгээ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худалдан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авах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эдгээртэй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нийцүүлэн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гаргасан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бусад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тогтоомжийг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үндэслэнэ</a:t>
            </a:r>
            <a:r>
              <a:rPr lang="en-US" dirty="0">
                <a:solidFill>
                  <a:srgbClr val="7030A0"/>
                </a:solidFill>
                <a:latin typeface="Arial" panose="020B0604020202020204" pitchFamily="34" charset="0"/>
                <a:cs typeface="Arial" panose="020B0604020202020204" pitchFamily="34" charset="0"/>
              </a:rPr>
              <a:t>.</a:t>
            </a:r>
          </a:p>
          <a:p>
            <a:pPr marL="0" indent="403225" algn="just" fontAlgn="t">
              <a:buNone/>
            </a:pPr>
            <a:r>
              <a:rPr lang="en-US" dirty="0">
                <a:solidFill>
                  <a:srgbClr val="7030A0"/>
                </a:solidFill>
                <a:latin typeface="Arial" panose="020B0604020202020204" pitchFamily="34" charset="0"/>
                <a:cs typeface="Arial" panose="020B0604020202020204" pitchFamily="34" charset="0"/>
              </a:rPr>
              <a:t>1.3.ОНХС-ийн </a:t>
            </a:r>
            <a:r>
              <a:rPr lang="en-US" dirty="0" err="1">
                <a:solidFill>
                  <a:srgbClr val="7030A0"/>
                </a:solidFill>
                <a:latin typeface="Arial" panose="020B0604020202020204" pitchFamily="34" charset="0"/>
                <a:cs typeface="Arial" panose="020B0604020202020204" pitchFamily="34" charset="0"/>
              </a:rPr>
              <a:t>зорилго</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нутгийн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хөгжлийг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дэмжих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бүс</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нутгийн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хөгжлийн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тэнцвэртэй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байдлыг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хангах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тогтвор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суурьшилтай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амьдрах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орчин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нөхцөлийг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бүрдүүлэхэд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чиглэгдэнэ</a:t>
            </a:r>
            <a:r>
              <a:rPr lang="en-US" dirty="0">
                <a:solidFill>
                  <a:srgbClr val="7030A0"/>
                </a:solidFill>
                <a:latin typeface="Arial" panose="020B0604020202020204" pitchFamily="34" charset="0"/>
                <a:cs typeface="Arial" panose="020B0604020202020204" pitchFamily="34" charset="0"/>
              </a:rPr>
              <a:t>.</a:t>
            </a:r>
          </a:p>
          <a:p>
            <a:pPr marL="0" indent="403225">
              <a:buNone/>
            </a:pPr>
            <a:endParaRPr lang="en-US" dirty="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13</a:t>
            </a:fld>
            <a:endParaRPr lang="en-US"/>
          </a:p>
        </p:txBody>
      </p:sp>
    </p:spTree>
    <p:extLst>
      <p:ext uri="{BB962C8B-B14F-4D97-AF65-F5344CB8AC3E}">
        <p14:creationId xmlns:p14="http://schemas.microsoft.com/office/powerpoint/2010/main" val="633166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46412"/>
            <a:ext cx="8596668" cy="5163669"/>
          </a:xfrm>
        </p:spPr>
        <p:txBody>
          <a:bodyPr>
            <a:normAutofit fontScale="92500"/>
          </a:bodyPr>
          <a:lstStyle/>
          <a:p>
            <a:r>
              <a:rPr lang="mn-MN" dirty="0">
                <a:solidFill>
                  <a:srgbClr val="7030A0"/>
                </a:solidFill>
                <a:latin typeface="Arial" panose="020B0604020202020204" pitchFamily="34" charset="0"/>
                <a:cs typeface="Arial" panose="020B0604020202020204" pitchFamily="34" charset="0"/>
              </a:rPr>
              <a:t>Орон нутгийн хөгжлийн сангийн үйл ажиллагааны журмаас: </a:t>
            </a:r>
          </a:p>
          <a:p>
            <a:pPr marL="0" indent="457200">
              <a:buNone/>
            </a:pPr>
            <a:r>
              <a:rPr lang="mn-MN" dirty="0" smtClean="0">
                <a:solidFill>
                  <a:srgbClr val="7030A0"/>
                </a:solidFill>
                <a:latin typeface="Arial" panose="020B0604020202020204" pitchFamily="34" charset="0"/>
                <a:cs typeface="Arial" panose="020B0604020202020204" pitchFamily="34" charset="0"/>
              </a:rPr>
              <a:t>6 дугаар зүйл. Сум дүүргийн түвшинд ОНХС-ийн үйл ажиллагааг төлөвлөх</a:t>
            </a:r>
          </a:p>
          <a:p>
            <a:pPr marL="0" indent="457200" algn="just">
              <a:buNone/>
            </a:pPr>
            <a:r>
              <a:rPr lang="en-US" dirty="0" smtClean="0">
                <a:solidFill>
                  <a:srgbClr val="7030A0"/>
                </a:solidFill>
                <a:latin typeface="Arial" panose="020B0604020202020204" pitchFamily="34" charset="0"/>
                <a:cs typeface="Arial" panose="020B0604020202020204" pitchFamily="34" charset="0"/>
              </a:rPr>
              <a:t>6.9.Сум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дүүргийн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нь</a:t>
            </a:r>
            <a:r>
              <a:rPr lang="en-US" dirty="0">
                <a:solidFill>
                  <a:srgbClr val="7030A0"/>
                </a:solidFill>
                <a:latin typeface="Arial" panose="020B0604020202020204" pitchFamily="34" charset="0"/>
                <a:cs typeface="Arial" panose="020B0604020202020204" pitchFamily="34" charset="0"/>
              </a:rPr>
              <a:t> ИТХ-</a:t>
            </a:r>
            <a:r>
              <a:rPr lang="en-US" dirty="0" err="1">
                <a:solidFill>
                  <a:srgbClr val="7030A0"/>
                </a:solidFill>
                <a:latin typeface="Arial" panose="020B0604020202020204" pitchFamily="34" charset="0"/>
                <a:cs typeface="Arial" panose="020B0604020202020204" pitchFamily="34" charset="0"/>
              </a:rPr>
              <a:t>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батлагдсан</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хөтөлбөр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төсөл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хэмжээний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жагсаалтад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өгсөн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санал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багтсан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багтаагүй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шалтгааныг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саналыг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ирүүлсэн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хорооны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даргаар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дамжуулан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заавал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мэдээлнэ</a:t>
            </a:r>
            <a:r>
              <a:rPr lang="en-US" dirty="0" smtClean="0">
                <a:solidFill>
                  <a:srgbClr val="7030A0"/>
                </a:solidFill>
                <a:latin typeface="Arial" panose="020B0604020202020204" pitchFamily="34" charset="0"/>
                <a:cs typeface="Arial" panose="020B0604020202020204" pitchFamily="34" charset="0"/>
              </a:rPr>
              <a:t>.</a:t>
            </a:r>
            <a:endParaRPr lang="mn-MN" dirty="0" smtClean="0">
              <a:solidFill>
                <a:srgbClr val="7030A0"/>
              </a:solidFill>
              <a:latin typeface="Arial" panose="020B0604020202020204" pitchFamily="34" charset="0"/>
              <a:cs typeface="Arial" panose="020B0604020202020204" pitchFamily="34" charset="0"/>
            </a:endParaRPr>
          </a:p>
          <a:p>
            <a:pPr marL="0" indent="457200" algn="just">
              <a:buNone/>
            </a:pPr>
            <a:r>
              <a:rPr lang="mn-MN" dirty="0" smtClean="0">
                <a:solidFill>
                  <a:srgbClr val="7030A0"/>
                </a:solidFill>
                <a:latin typeface="Arial" panose="020B0604020202020204" pitchFamily="34" charset="0"/>
                <a:cs typeface="Arial" panose="020B0604020202020204" pitchFamily="34" charset="0"/>
              </a:rPr>
              <a:t>9 дүгээр зүйл. ОНХС-ийн тайлагналт, бүртгэл</a:t>
            </a:r>
            <a:endParaRPr lang="en-US" dirty="0">
              <a:solidFill>
                <a:srgbClr val="7030A0"/>
              </a:solidFill>
              <a:latin typeface="Arial" panose="020B0604020202020204" pitchFamily="34" charset="0"/>
              <a:cs typeface="Arial" panose="020B0604020202020204" pitchFamily="34" charset="0"/>
            </a:endParaRPr>
          </a:p>
          <a:p>
            <a:pPr marL="0" indent="457200" algn="just">
              <a:buNone/>
            </a:pPr>
            <a:r>
              <a:rPr lang="en-US" dirty="0">
                <a:solidFill>
                  <a:srgbClr val="7030A0"/>
                </a:solidFill>
                <a:latin typeface="Arial" panose="020B0604020202020204" pitchFamily="34" charset="0"/>
                <a:cs typeface="Arial" panose="020B0604020202020204" pitchFamily="34" charset="0"/>
              </a:rPr>
              <a:t>9.6.Энэ </a:t>
            </a:r>
            <a:r>
              <a:rPr lang="en-US" dirty="0" err="1">
                <a:solidFill>
                  <a:srgbClr val="7030A0"/>
                </a:solidFill>
                <a:latin typeface="Arial" panose="020B0604020202020204" pitchFamily="34" charset="0"/>
                <a:cs typeface="Arial" panose="020B0604020202020204" pitchFamily="34" charset="0"/>
              </a:rPr>
              <a:t>журмын</a:t>
            </a:r>
            <a:r>
              <a:rPr lang="en-US" dirty="0">
                <a:solidFill>
                  <a:srgbClr val="7030A0"/>
                </a:solidFill>
                <a:latin typeface="Arial" panose="020B0604020202020204" pitchFamily="34" charset="0"/>
                <a:cs typeface="Arial" panose="020B0604020202020204" pitchFamily="34" charset="0"/>
              </a:rPr>
              <a:t> 9.5-д </a:t>
            </a:r>
            <a:r>
              <a:rPr lang="en-US" dirty="0" err="1">
                <a:solidFill>
                  <a:srgbClr val="7030A0"/>
                </a:solidFill>
                <a:latin typeface="Arial" panose="020B0604020202020204" pitchFamily="34" charset="0"/>
                <a:cs typeface="Arial" panose="020B0604020202020204" pitchFamily="34" charset="0"/>
              </a:rPr>
              <a:t>заасны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дагуу</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хийсэн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хяналт-шинжилгээ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үнэлгээний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дүгнэлт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зөвлөмжийг</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цахим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хуудсаар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дамжуулан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нийтэд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мэдээлэх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үүргийг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аймаг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нийслэлийн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Тамгын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газрын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Хяналт-шинжилгээ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үнэлгээ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дотоод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аудитын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хэлтэс</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сум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дүүргийн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Тамгын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газар</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хүлээнэ</a:t>
            </a:r>
            <a:r>
              <a:rPr lang="mn-MN" dirty="0" smtClean="0">
                <a:solidFill>
                  <a:srgbClr val="7030A0"/>
                </a:solidFill>
                <a:latin typeface="Arial" panose="020B0604020202020204" pitchFamily="34" charset="0"/>
                <a:cs typeface="Arial" panose="020B0604020202020204" pitchFamily="34" charset="0"/>
              </a:rPr>
              <a:t>.</a:t>
            </a:r>
          </a:p>
          <a:p>
            <a:pPr marL="0" indent="457200" algn="just">
              <a:buNone/>
            </a:pPr>
            <a:r>
              <a:rPr lang="en-US" dirty="0">
                <a:solidFill>
                  <a:srgbClr val="7030A0"/>
                </a:solidFill>
                <a:latin typeface="Arial" panose="020B0604020202020204" pitchFamily="34" charset="0"/>
                <a:cs typeface="Arial" panose="020B0604020202020204" pitchFamily="34" charset="0"/>
              </a:rPr>
              <a:t>9.8.Энэ </a:t>
            </a:r>
            <a:r>
              <a:rPr lang="en-US" dirty="0" err="1">
                <a:solidFill>
                  <a:srgbClr val="7030A0"/>
                </a:solidFill>
                <a:latin typeface="Arial" panose="020B0604020202020204" pitchFamily="34" charset="0"/>
                <a:cs typeface="Arial" panose="020B0604020202020204" pitchFamily="34" charset="0"/>
              </a:rPr>
              <a:t>журмын</a:t>
            </a:r>
            <a:r>
              <a:rPr lang="en-US" dirty="0">
                <a:solidFill>
                  <a:srgbClr val="7030A0"/>
                </a:solidFill>
                <a:latin typeface="Arial" panose="020B0604020202020204" pitchFamily="34" charset="0"/>
                <a:cs typeface="Arial" panose="020B0604020202020204" pitchFamily="34" charset="0"/>
              </a:rPr>
              <a:t> 9.4, 9.5-д </a:t>
            </a:r>
            <a:r>
              <a:rPr lang="en-US" dirty="0" err="1">
                <a:solidFill>
                  <a:srgbClr val="7030A0"/>
                </a:solidFill>
                <a:latin typeface="Arial" panose="020B0604020202020204" pitchFamily="34" charset="0"/>
                <a:cs typeface="Arial" panose="020B0604020202020204" pitchFamily="34" charset="0"/>
              </a:rPr>
              <a:t>заасан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байгууллага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дангаараа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нийгмийн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байгууллагын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төлөөллийг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оролцуулан</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үйл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ажиллагаанд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хийсэн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шалгалт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аудит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хяналт-шинжилгээ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үнэлгээний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дүгнэлт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зөвлөмж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акт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албан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шаардлагыг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шатны</a:t>
            </a:r>
            <a:r>
              <a:rPr lang="en-US" dirty="0">
                <a:solidFill>
                  <a:srgbClr val="7030A0"/>
                </a:solidFill>
                <a:latin typeface="Arial" panose="020B0604020202020204" pitchFamily="34" charset="0"/>
                <a:cs typeface="Arial" panose="020B0604020202020204" pitchFamily="34" charset="0"/>
              </a:rPr>
              <a:t> ИТХ-</a:t>
            </a:r>
            <a:r>
              <a:rPr lang="en-US" dirty="0" err="1">
                <a:solidFill>
                  <a:srgbClr val="7030A0"/>
                </a:solidFill>
                <a:latin typeface="Arial" panose="020B0604020202020204" pitchFamily="34" charset="0"/>
                <a:cs typeface="Arial" panose="020B0604020202020204" pitchFamily="34" charset="0"/>
              </a:rPr>
              <a:t>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жил</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бүр</a:t>
            </a:r>
            <a:r>
              <a:rPr lang="mn-MN"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хэлэлцүүлнэ</a:t>
            </a:r>
            <a:r>
              <a:rPr lang="en-US" dirty="0">
                <a:solidFill>
                  <a:srgbClr val="7030A0"/>
                </a:solidFill>
                <a:latin typeface="Arial" panose="020B0604020202020204" pitchFamily="34" charset="0"/>
                <a:cs typeface="Arial" panose="020B0604020202020204" pitchFamily="34" charset="0"/>
              </a:rPr>
              <a:t>.</a:t>
            </a:r>
          </a:p>
          <a:p>
            <a:pPr marL="0" indent="457200" algn="just">
              <a:buNone/>
            </a:pPr>
            <a:endParaRPr lang="en-US" dirty="0"/>
          </a:p>
        </p:txBody>
      </p:sp>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14</a:t>
            </a:fld>
            <a:endParaRPr lang="en-US"/>
          </a:p>
        </p:txBody>
      </p:sp>
    </p:spTree>
    <p:extLst>
      <p:ext uri="{BB962C8B-B14F-4D97-AF65-F5344CB8AC3E}">
        <p14:creationId xmlns:p14="http://schemas.microsoft.com/office/powerpoint/2010/main" val="3879338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71601"/>
            <a:ext cx="8596668" cy="4669762"/>
          </a:xfrm>
        </p:spPr>
        <p:txBody>
          <a:bodyPr>
            <a:normAutofit/>
          </a:bodyPr>
          <a:lstStyle/>
          <a:p>
            <a:pPr marL="0" indent="457200"/>
            <a:r>
              <a:rPr lang="mn-MN" dirty="0" smtClean="0">
                <a:solidFill>
                  <a:srgbClr val="7030A0"/>
                </a:solidFill>
                <a:latin typeface="Arial" panose="020B0604020202020204" pitchFamily="34" charset="0"/>
                <a:cs typeface="Arial" panose="020B0604020202020204" pitchFamily="34" charset="0"/>
              </a:rPr>
              <a:t>МУЗЗНДНТУТ хуулиас: </a:t>
            </a:r>
          </a:p>
          <a:p>
            <a:pPr marL="0" indent="457200" fontAlgn="t">
              <a:buNone/>
            </a:pPr>
            <a:r>
              <a:rPr lang="mn-MN" b="1" dirty="0">
                <a:solidFill>
                  <a:srgbClr val="7030A0"/>
                </a:solidFill>
                <a:latin typeface="Arial" panose="020B0604020202020204" pitchFamily="34" charset="0"/>
                <a:cs typeface="Arial" panose="020B0604020202020204" pitchFamily="34" charset="0"/>
              </a:rPr>
              <a:t>17 дугаар зүйл. Баг, хорооны Хурлын бүрэн эрх</a:t>
            </a:r>
            <a:br>
              <a:rPr lang="mn-MN" b="1" dirty="0">
                <a:solidFill>
                  <a:srgbClr val="7030A0"/>
                </a:solidFill>
                <a:latin typeface="Arial" panose="020B0604020202020204" pitchFamily="34" charset="0"/>
                <a:cs typeface="Arial" panose="020B0604020202020204" pitchFamily="34" charset="0"/>
              </a:rPr>
            </a:br>
            <a:r>
              <a:rPr lang="mn-MN" dirty="0" smtClean="0">
                <a:solidFill>
                  <a:srgbClr val="7030A0"/>
                </a:solidFill>
                <a:latin typeface="Arial" panose="020B0604020202020204" pitchFamily="34" charset="0"/>
                <a:cs typeface="Arial" panose="020B0604020202020204" pitchFamily="34" charset="0"/>
              </a:rPr>
              <a:t>17.1.Баг</a:t>
            </a:r>
            <a:r>
              <a:rPr lang="mn-MN" dirty="0">
                <a:solidFill>
                  <a:srgbClr val="7030A0"/>
                </a:solidFill>
                <a:latin typeface="Arial" panose="020B0604020202020204" pitchFamily="34" charset="0"/>
                <a:cs typeface="Arial" panose="020B0604020202020204" pitchFamily="34" charset="0"/>
              </a:rPr>
              <a:t>, хорооны Хурал дараахь бүрэн эрхийг </a:t>
            </a:r>
            <a:r>
              <a:rPr lang="mn-MN" dirty="0" smtClean="0">
                <a:solidFill>
                  <a:srgbClr val="7030A0"/>
                </a:solidFill>
                <a:latin typeface="Arial" panose="020B0604020202020204" pitchFamily="34" charset="0"/>
                <a:cs typeface="Arial" panose="020B0604020202020204" pitchFamily="34" charset="0"/>
              </a:rPr>
              <a:t>хэрэгжүүлнэ:</a:t>
            </a:r>
          </a:p>
          <a:p>
            <a:pPr marL="0" indent="457200" fontAlgn="t">
              <a:buNone/>
            </a:pPr>
            <a:r>
              <a:rPr lang="mn-MN" dirty="0" smtClean="0">
                <a:solidFill>
                  <a:srgbClr val="7030A0"/>
                </a:solidFill>
                <a:latin typeface="Arial" panose="020B0604020202020204" pitchFamily="34" charset="0"/>
                <a:cs typeface="Arial" panose="020B0604020202020204" pitchFamily="34" charset="0"/>
              </a:rPr>
              <a:t>17.1.7.харьяалах </a:t>
            </a:r>
            <a:r>
              <a:rPr lang="mn-MN" dirty="0">
                <a:solidFill>
                  <a:srgbClr val="7030A0"/>
                </a:solidFill>
                <a:latin typeface="Arial" panose="020B0604020202020204" pitchFamily="34" charset="0"/>
                <a:cs typeface="Arial" panose="020B0604020202020204" pitchFamily="34" charset="0"/>
              </a:rPr>
              <a:t>баг, хорооны иргэний үндсэн ба журамт үүргийн биелэлтийг хангуулах;</a:t>
            </a:r>
          </a:p>
          <a:p>
            <a:pPr marL="0" indent="457200" fontAlgn="t">
              <a:buNone/>
            </a:pPr>
            <a:r>
              <a:rPr lang="mn-MN" b="1" dirty="0">
                <a:solidFill>
                  <a:srgbClr val="7030A0"/>
                </a:solidFill>
                <a:latin typeface="Arial" panose="020B0604020202020204" pitchFamily="34" charset="0"/>
                <a:cs typeface="Arial" panose="020B0604020202020204" pitchFamily="34" charset="0"/>
              </a:rPr>
              <a:t>28 дугаар зүйл. Баг, хорооны Засаг даргын бүрэн эрх</a:t>
            </a:r>
            <a:br>
              <a:rPr lang="mn-MN" b="1" dirty="0">
                <a:solidFill>
                  <a:srgbClr val="7030A0"/>
                </a:solidFill>
                <a:latin typeface="Arial" panose="020B0604020202020204" pitchFamily="34" charset="0"/>
                <a:cs typeface="Arial" panose="020B0604020202020204" pitchFamily="34" charset="0"/>
              </a:rPr>
            </a:br>
            <a:r>
              <a:rPr lang="mn-MN" dirty="0" smtClean="0">
                <a:solidFill>
                  <a:srgbClr val="7030A0"/>
                </a:solidFill>
                <a:latin typeface="Arial" panose="020B0604020202020204" pitchFamily="34" charset="0"/>
                <a:cs typeface="Arial" panose="020B0604020202020204" pitchFamily="34" charset="0"/>
              </a:rPr>
              <a:t>28.1.Баг</a:t>
            </a:r>
            <a:r>
              <a:rPr lang="mn-MN" dirty="0">
                <a:solidFill>
                  <a:srgbClr val="7030A0"/>
                </a:solidFill>
                <a:latin typeface="Arial" panose="020B0604020202020204" pitchFamily="34" charset="0"/>
                <a:cs typeface="Arial" panose="020B0604020202020204" pitchFamily="34" charset="0"/>
              </a:rPr>
              <a:t>, хорооны Засаг дарга харьяалах нутаг дэвсгэртээ дараахь бүрэн эрхийг хэрэгжүүлнэ:</a:t>
            </a:r>
          </a:p>
          <a:p>
            <a:pPr marL="0" indent="457200" fontAlgn="t">
              <a:buNone/>
            </a:pPr>
            <a:r>
              <a:rPr lang="mn-MN" dirty="0">
                <a:solidFill>
                  <a:srgbClr val="7030A0"/>
                </a:solidFill>
                <a:latin typeface="Arial" panose="020B0604020202020204" pitchFamily="34" charset="0"/>
                <a:cs typeface="Arial" panose="020B0604020202020204" pitchFamily="34" charset="0"/>
              </a:rPr>
              <a:t>28.1.1.төр, засгийн бодлого, хууль тогтоомж, Засгийн газрын болон дээд шатны Хурал, Засаг даргын шийдвэрийг сурталчлах, хэрэгжүүлэх ажлыг зохион </a:t>
            </a:r>
            <a:r>
              <a:rPr lang="mn-MN" dirty="0" smtClean="0">
                <a:solidFill>
                  <a:srgbClr val="7030A0"/>
                </a:solidFill>
                <a:latin typeface="Arial" panose="020B0604020202020204" pitchFamily="34" charset="0"/>
                <a:cs typeface="Arial" panose="020B0604020202020204" pitchFamily="34" charset="0"/>
              </a:rPr>
              <a:t>байгуулах;</a:t>
            </a:r>
          </a:p>
          <a:p>
            <a:pPr marL="0" indent="457200" fontAlgn="t">
              <a:buNone/>
            </a:pPr>
            <a:r>
              <a:rPr lang="mn-MN" dirty="0" smtClean="0">
                <a:solidFill>
                  <a:srgbClr val="7030A0"/>
                </a:solidFill>
                <a:latin typeface="Arial" panose="020B0604020202020204" pitchFamily="34" charset="0"/>
                <a:cs typeface="Arial" panose="020B0604020202020204" pitchFamily="34" charset="0"/>
              </a:rPr>
              <a:t>28.1.16.иргэдийн </a:t>
            </a:r>
            <a:r>
              <a:rPr lang="mn-MN" dirty="0">
                <a:solidFill>
                  <a:srgbClr val="7030A0"/>
                </a:solidFill>
                <a:latin typeface="Arial" panose="020B0604020202020204" pitchFamily="34" charset="0"/>
                <a:cs typeface="Arial" panose="020B0604020202020204" pitchFamily="34" charset="0"/>
              </a:rPr>
              <a:t>өргөдөл, санал, гомдлыг хүлээн авч эрх хэмжээнийхээ хүрээнд шийдвэрлэх буюу эрх бүхий байгууллага, албан тушаалтанд уламжлах;</a:t>
            </a:r>
            <a:endParaRPr lang="en-US" dirty="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609600"/>
            <a:ext cx="8596668" cy="627529"/>
          </a:xfrm>
        </p:spPr>
        <p:txBody>
          <a:bodyPr>
            <a:normAutofit fontScale="90000"/>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15</a:t>
            </a:fld>
            <a:endParaRPr lang="en-US"/>
          </a:p>
        </p:txBody>
      </p:sp>
    </p:spTree>
    <p:extLst>
      <p:ext uri="{BB962C8B-B14F-4D97-AF65-F5344CB8AC3E}">
        <p14:creationId xmlns:p14="http://schemas.microsoft.com/office/powerpoint/2010/main" val="1441927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9519"/>
            <a:ext cx="8596668" cy="4746810"/>
          </a:xfrm>
        </p:spPr>
        <p:txBody>
          <a:bodyPr/>
          <a:lstStyle/>
          <a:p>
            <a:pPr marL="0" indent="0" algn="just">
              <a:buNone/>
            </a:pPr>
            <a:r>
              <a:rPr lang="mn-MN" dirty="0" smtClean="0">
                <a:solidFill>
                  <a:srgbClr val="7030A0"/>
                </a:solidFill>
                <a:latin typeface="Arial" panose="020B0604020202020204" pitchFamily="34" charset="0"/>
                <a:cs typeface="Arial" panose="020B0604020202020204" pitchFamily="34" charset="0"/>
              </a:rPr>
              <a:t>Сургалтын сэдвийн дүгнэлт, ярилцлага дасгал ажиллах, сорил авах 5 минут</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“Орон нутгийн хөгжлийн сангийн үйл ажиллагааны мэдээллээр </a:t>
            </a:r>
            <a:r>
              <a:rPr lang="mn-MN" dirty="0">
                <a:solidFill>
                  <a:srgbClr val="7030A0"/>
                </a:solidFill>
                <a:latin typeface="Arial" panose="020B0604020202020204" pitchFamily="34" charset="0"/>
                <a:cs typeface="Arial" panose="020B0604020202020204" pitchFamily="34" charset="0"/>
              </a:rPr>
              <a:t>иргэдийг </a:t>
            </a:r>
            <a:r>
              <a:rPr lang="mn-MN" dirty="0" smtClean="0">
                <a:solidFill>
                  <a:srgbClr val="7030A0"/>
                </a:solidFill>
                <a:latin typeface="Arial" panose="020B0604020202020204" pitchFamily="34" charset="0"/>
                <a:cs typeface="Arial" panose="020B0604020202020204" pitchFamily="34" charset="0"/>
              </a:rPr>
              <a:t>хангах эрх зүйн орчин </a:t>
            </a:r>
            <a:r>
              <a:rPr lang="mn-MN" smtClean="0">
                <a:solidFill>
                  <a:srgbClr val="7030A0"/>
                </a:solidFill>
                <a:latin typeface="Arial" panose="020B0604020202020204" pitchFamily="34" charset="0"/>
                <a:cs typeface="Arial" panose="020B0604020202020204" pitchFamily="34" charset="0"/>
              </a:rPr>
              <a:t>ба </a:t>
            </a:r>
            <a:r>
              <a:rPr lang="mn-MN" smtClean="0">
                <a:solidFill>
                  <a:srgbClr val="7030A0"/>
                </a:solidFill>
                <a:latin typeface="Arial" panose="020B0604020202020204" pitchFamily="34" charset="0"/>
                <a:cs typeface="Arial" panose="020B0604020202020204" pitchFamily="34" charset="0"/>
              </a:rPr>
              <a:t>орон </a:t>
            </a:r>
            <a:r>
              <a:rPr lang="mn-MN" dirty="0">
                <a:solidFill>
                  <a:srgbClr val="7030A0"/>
                </a:solidFill>
                <a:latin typeface="Arial" panose="020B0604020202020204" pitchFamily="34" charset="0"/>
                <a:cs typeface="Arial" panose="020B0604020202020204" pitchFamily="34" charset="0"/>
              </a:rPr>
              <a:t>нутгийн </a:t>
            </a:r>
            <a:r>
              <a:rPr lang="mn-MN">
                <a:solidFill>
                  <a:srgbClr val="7030A0"/>
                </a:solidFill>
                <a:latin typeface="Arial" panose="020B0604020202020204" pitchFamily="34" charset="0"/>
                <a:cs typeface="Arial" panose="020B0604020202020204" pitchFamily="34" charset="0"/>
              </a:rPr>
              <a:t>түвшинд </a:t>
            </a:r>
            <a:r>
              <a:rPr lang="mn-MN" smtClean="0">
                <a:solidFill>
                  <a:srgbClr val="7030A0"/>
                </a:solidFill>
                <a:latin typeface="Arial" panose="020B0604020202020204" pitchFamily="34" charset="0"/>
                <a:cs typeface="Arial" panose="020B0604020202020204" pitchFamily="34" charset="0"/>
              </a:rPr>
              <a:t>дэх хуулийн хэрэгжилтийн өнөөгийн байдал” </a:t>
            </a:r>
            <a:r>
              <a:rPr lang="mn-MN" dirty="0" smtClean="0">
                <a:solidFill>
                  <a:srgbClr val="7030A0"/>
                </a:solidFill>
                <a:latin typeface="Arial" panose="020B0604020202020204" pitchFamily="34" charset="0"/>
                <a:cs typeface="Arial" panose="020B0604020202020204" pitchFamily="34" charset="0"/>
              </a:rPr>
              <a:t>сэдэвт ярилцлага, </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Дасгал ажиллах /ОНХС-ийн иргэдийг мэдээллээр хангахтай холбоотой эрх зүйн орчны асуудал түүнийг хуулийн хүрээнд шийдвэрлэх процессын талаар/ </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Заасан сэдвээр сорил авах /Тестээр/</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Сургалтын сэдвээр оролцогчдын асуулт, </a:t>
            </a:r>
            <a:r>
              <a:rPr lang="mn-MN" dirty="0">
                <a:solidFill>
                  <a:srgbClr val="7030A0"/>
                </a:solidFill>
                <a:latin typeface="Arial" panose="020B0604020202020204" pitchFamily="34" charset="0"/>
                <a:cs typeface="Arial" panose="020B0604020202020204" pitchFamily="34" charset="0"/>
              </a:rPr>
              <a:t>санал дүгнэлт </a:t>
            </a:r>
            <a:endParaRPr lang="mn-MN" dirty="0" smtClean="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smtClean="0">
              <a:solidFill>
                <a:srgbClr val="7030A0"/>
              </a:solidFill>
              <a:latin typeface="Arial" panose="020B0604020202020204" pitchFamily="34" charset="0"/>
              <a:cs typeface="Arial" panose="020B0604020202020204" pitchFamily="34" charset="0"/>
            </a:endParaRPr>
          </a:p>
          <a:p>
            <a:pPr marL="0" indent="0" algn="ctr">
              <a:buNone/>
            </a:pPr>
            <a:r>
              <a:rPr lang="mn-MN" dirty="0" smtClean="0">
                <a:solidFill>
                  <a:srgbClr val="7030A0"/>
                </a:solidFill>
                <a:latin typeface="Arial" panose="020B0604020202020204" pitchFamily="34" charset="0"/>
                <a:cs typeface="Arial" panose="020B0604020202020204" pitchFamily="34" charset="0"/>
              </a:rPr>
              <a:t>Боловсруулсан: Сургагч багш Ц.Бямбадорж  </a:t>
            </a:r>
          </a:p>
        </p:txBody>
      </p:sp>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C2D1B260-E10E-47B8-A77C-B93D773E4570}" type="slidenum">
              <a:rPr lang="en-US" smtClean="0"/>
              <a:t>16</a:t>
            </a:fld>
            <a:endParaRPr lang="en-US"/>
          </a:p>
        </p:txBody>
      </p:sp>
    </p:spTree>
    <p:extLst>
      <p:ext uri="{BB962C8B-B14F-4D97-AF65-F5344CB8AC3E}">
        <p14:creationId xmlns:p14="http://schemas.microsoft.com/office/powerpoint/2010/main" val="1041219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976" y="365126"/>
            <a:ext cx="10331823" cy="643403"/>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0236"/>
            <a:ext cx="10515600" cy="4966727"/>
          </a:xfrm>
        </p:spPr>
        <p:txBody>
          <a:bodyPr>
            <a:normAutofit/>
          </a:bodyPr>
          <a:lstStyle/>
          <a:p>
            <a:pPr marL="0" indent="0">
              <a:buNone/>
            </a:pPr>
            <a:r>
              <a:rPr lang="mn-MN" sz="2000" dirty="0" smtClean="0">
                <a:solidFill>
                  <a:srgbClr val="7030A0"/>
                </a:solidFill>
                <a:latin typeface="Arial" panose="020B0604020202020204" pitchFamily="34" charset="0"/>
                <a:cs typeface="Arial" panose="020B0604020202020204" pitchFamily="34" charset="0"/>
              </a:rPr>
              <a:t>Сэдэв:1.ОНХС-ийн мэдээллийн эрх зүйн орчин</a:t>
            </a:r>
          </a:p>
          <a:p>
            <a:pPr marL="0" indent="0">
              <a:buNone/>
            </a:pPr>
            <a:r>
              <a:rPr lang="mn-MN" sz="2000" dirty="0" smtClean="0">
                <a:solidFill>
                  <a:srgbClr val="7030A0"/>
                </a:solidFill>
                <a:latin typeface="Arial" panose="020B0604020202020204" pitchFamily="34" charset="0"/>
                <a:cs typeface="Arial" panose="020B0604020202020204" pitchFamily="34" charset="0"/>
              </a:rPr>
              <a:t>Сэдвийн агуулга:</a:t>
            </a:r>
          </a:p>
          <a:p>
            <a:pPr marL="0" indent="0">
              <a:buNone/>
            </a:pPr>
            <a:r>
              <a:rPr lang="mn-MN" sz="2000" dirty="0" smtClean="0">
                <a:solidFill>
                  <a:srgbClr val="7030A0"/>
                </a:solidFill>
                <a:latin typeface="Arial" panose="020B0604020202020204" pitchFamily="34" charset="0"/>
                <a:cs typeface="Arial" panose="020B0604020202020204" pitchFamily="34" charset="0"/>
              </a:rPr>
              <a:t>1. Монгол Улсын Үндсэн хууль</a:t>
            </a:r>
          </a:p>
          <a:p>
            <a:pPr marL="0" indent="0">
              <a:buNone/>
            </a:pPr>
            <a:r>
              <a:rPr lang="mn-MN" sz="2000" dirty="0" smtClean="0">
                <a:solidFill>
                  <a:srgbClr val="7030A0"/>
                </a:solidFill>
                <a:latin typeface="Arial" panose="020B0604020202020204" pitchFamily="34" charset="0"/>
                <a:cs typeface="Arial" panose="020B0604020202020204" pitchFamily="34" charset="0"/>
              </a:rPr>
              <a:t>2.Төсвийн тухай хууль 2011.12.23 </a:t>
            </a:r>
          </a:p>
          <a:p>
            <a:pPr marL="0" indent="0">
              <a:buNone/>
            </a:pPr>
            <a:r>
              <a:rPr lang="mn-MN" sz="2000" dirty="0" smtClean="0">
                <a:solidFill>
                  <a:srgbClr val="7030A0"/>
                </a:solidFill>
                <a:latin typeface="Arial" panose="020B0604020202020204" pitchFamily="34" charset="0"/>
                <a:cs typeface="Arial" panose="020B0604020202020204" pitchFamily="34" charset="0"/>
              </a:rPr>
              <a:t>3.Мэдээллийн </a:t>
            </a:r>
            <a:r>
              <a:rPr lang="mn-MN" sz="2000" dirty="0">
                <a:solidFill>
                  <a:srgbClr val="7030A0"/>
                </a:solidFill>
                <a:latin typeface="Arial" panose="020B0604020202020204" pitchFamily="34" charset="0"/>
                <a:cs typeface="Arial" panose="020B0604020202020204" pitchFamily="34" charset="0"/>
              </a:rPr>
              <a:t>ил тод байдал ба мэдээлэл авах эрхийн тухай хууль  </a:t>
            </a:r>
            <a:r>
              <a:rPr lang="mn-MN" sz="2000" dirty="0" smtClean="0">
                <a:solidFill>
                  <a:srgbClr val="7030A0"/>
                </a:solidFill>
                <a:latin typeface="Arial" panose="020B0604020202020204" pitchFamily="34" charset="0"/>
                <a:cs typeface="Arial" panose="020B0604020202020204" pitchFamily="34" charset="0"/>
              </a:rPr>
              <a:t>2011.06.16</a:t>
            </a:r>
          </a:p>
          <a:p>
            <a:pPr marL="0" indent="0">
              <a:buNone/>
            </a:pPr>
            <a:r>
              <a:rPr lang="mn-MN" sz="2000" dirty="0">
                <a:solidFill>
                  <a:srgbClr val="7030A0"/>
                </a:solidFill>
                <a:latin typeface="Arial" panose="020B0604020202020204" pitchFamily="34" charset="0"/>
                <a:cs typeface="Arial" panose="020B0604020202020204" pitchFamily="34" charset="0"/>
              </a:rPr>
              <a:t>4</a:t>
            </a:r>
            <a:r>
              <a:rPr lang="mn-MN" sz="2000" dirty="0" smtClean="0">
                <a:solidFill>
                  <a:srgbClr val="7030A0"/>
                </a:solidFill>
                <a:latin typeface="Arial" panose="020B0604020202020204" pitchFamily="34" charset="0"/>
                <a:cs typeface="Arial" panose="020B0604020202020204" pitchFamily="34" charset="0"/>
              </a:rPr>
              <a:t>.Шилэн дансны тухай хууль 2014.07.01</a:t>
            </a:r>
          </a:p>
          <a:p>
            <a:pPr marL="0" indent="0">
              <a:buNone/>
            </a:pPr>
            <a:r>
              <a:rPr lang="mn-MN" sz="2000" dirty="0" smtClean="0">
                <a:solidFill>
                  <a:srgbClr val="7030A0"/>
                </a:solidFill>
                <a:latin typeface="Arial" panose="020B0604020202020204" pitchFamily="34" charset="0"/>
                <a:cs typeface="Arial" panose="020B0604020202020204" pitchFamily="34" charset="0"/>
              </a:rPr>
              <a:t>5.Төрийн болон орон нутгийн өмчийн хөрөнгөөр бараа ажил үйлчилгээ худалдан авах тухай хууль 2005.12.01</a:t>
            </a:r>
          </a:p>
          <a:p>
            <a:pPr marL="0" indent="0">
              <a:buNone/>
            </a:pPr>
            <a:r>
              <a:rPr lang="mn-MN" sz="2000" dirty="0" smtClean="0">
                <a:solidFill>
                  <a:srgbClr val="7030A0"/>
                </a:solidFill>
                <a:latin typeface="Arial" panose="020B0604020202020204" pitchFamily="34" charset="0"/>
                <a:cs typeface="Arial" panose="020B0604020202020204" pitchFamily="34" charset="0"/>
              </a:rPr>
              <a:t>6.Нийтийн сонсголын тухай хууль</a:t>
            </a:r>
          </a:p>
          <a:p>
            <a:pPr marL="0" indent="0">
              <a:buNone/>
            </a:pPr>
            <a:r>
              <a:rPr lang="mn-MN" sz="2000" dirty="0" smtClean="0">
                <a:solidFill>
                  <a:srgbClr val="7030A0"/>
                </a:solidFill>
                <a:latin typeface="Arial" panose="020B0604020202020204" pitchFamily="34" charset="0"/>
                <a:cs typeface="Arial" panose="020B0604020202020204" pitchFamily="34" charset="0"/>
              </a:rPr>
              <a:t>7.ОНХС-ийн журам  </a:t>
            </a:r>
            <a:r>
              <a:rPr lang="mn-MN" sz="2000" dirty="0" smtClean="0">
                <a:solidFill>
                  <a:srgbClr val="7030A0"/>
                </a:solidFill>
                <a:latin typeface="Arial" panose="020B0604020202020204" pitchFamily="34" charset="0"/>
                <a:cs typeface="Arial" panose="020B0604020202020204" pitchFamily="34" charset="0"/>
              </a:rPr>
              <a:t>Сангийн сайдын 2018.09.12,  </a:t>
            </a:r>
            <a:r>
              <a:rPr lang="mn-MN" sz="2000" dirty="0" smtClean="0">
                <a:solidFill>
                  <a:srgbClr val="7030A0"/>
                </a:solidFill>
                <a:latin typeface="Arial" panose="020B0604020202020204" pitchFamily="34" charset="0"/>
                <a:cs typeface="Arial" panose="020B0604020202020204" pitchFamily="34" charset="0"/>
              </a:rPr>
              <a:t>228-р тушаал </a:t>
            </a:r>
          </a:p>
          <a:p>
            <a:pPr marL="0" indent="0">
              <a:buNone/>
            </a:pPr>
            <a:endParaRPr lang="en-US" sz="2000" dirty="0">
              <a:solidFill>
                <a:srgbClr val="7030A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2D1B260-E10E-47B8-A77C-B93D773E4570}" type="slidenum">
              <a:rPr lang="en-US" smtClean="0"/>
              <a:t>2</a:t>
            </a:fld>
            <a:endParaRPr lang="en-US"/>
          </a:p>
        </p:txBody>
      </p:sp>
    </p:spTree>
    <p:extLst>
      <p:ext uri="{BB962C8B-B14F-4D97-AF65-F5344CB8AC3E}">
        <p14:creationId xmlns:p14="http://schemas.microsoft.com/office/powerpoint/2010/main" val="284853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04365"/>
            <a:ext cx="8596668" cy="5419164"/>
          </a:xfrm>
        </p:spPr>
        <p:txBody>
          <a:bodyPr>
            <a:normAutofit fontScale="92500" lnSpcReduction="20000"/>
          </a:bodyPr>
          <a:lstStyle/>
          <a:p>
            <a:pPr marL="0" indent="457200"/>
            <a:r>
              <a:rPr lang="mn-MN" dirty="0">
                <a:solidFill>
                  <a:srgbClr val="7030A0"/>
                </a:solidFill>
                <a:latin typeface="Arial" pitchFamily="34" charset="0"/>
                <a:cs typeface="Arial" pitchFamily="34" charset="0"/>
              </a:rPr>
              <a:t>Монгол Улсын Үндсэн </a:t>
            </a:r>
            <a:r>
              <a:rPr lang="mn-MN" dirty="0" smtClean="0">
                <a:solidFill>
                  <a:srgbClr val="7030A0"/>
                </a:solidFill>
                <a:latin typeface="Arial" pitchFamily="34" charset="0"/>
                <a:cs typeface="Arial" pitchFamily="34" charset="0"/>
              </a:rPr>
              <a:t>Хуулийн заалтаас:  Арван </a:t>
            </a:r>
            <a:r>
              <a:rPr lang="mn-MN" dirty="0">
                <a:solidFill>
                  <a:srgbClr val="7030A0"/>
                </a:solidFill>
                <a:latin typeface="Arial" pitchFamily="34" charset="0"/>
                <a:cs typeface="Arial" pitchFamily="34" charset="0"/>
              </a:rPr>
              <a:t>зургадугаар зүйлд</a:t>
            </a:r>
            <a:r>
              <a:rPr lang="mn-MN" dirty="0" smtClean="0">
                <a:solidFill>
                  <a:srgbClr val="7030A0"/>
                </a:solidFill>
                <a:latin typeface="Arial" pitchFamily="34" charset="0"/>
                <a:cs typeface="Arial" pitchFamily="34" charset="0"/>
              </a:rPr>
              <a:t>:</a:t>
            </a:r>
          </a:p>
          <a:p>
            <a:pPr marL="0" indent="457200" algn="just">
              <a:lnSpc>
                <a:spcPct val="150000"/>
              </a:lnSpc>
              <a:buNone/>
            </a:pPr>
            <a:r>
              <a:rPr lang="mn-MN" dirty="0" smtClean="0">
                <a:solidFill>
                  <a:srgbClr val="7030A0"/>
                </a:solidFill>
                <a:latin typeface="Arial" pitchFamily="34" charset="0"/>
                <a:cs typeface="Arial" pitchFamily="34" charset="0"/>
              </a:rPr>
              <a:t> </a:t>
            </a:r>
            <a:r>
              <a:rPr lang="mn-MN" dirty="0">
                <a:solidFill>
                  <a:srgbClr val="7030A0"/>
                </a:solidFill>
                <a:latin typeface="Arial" pitchFamily="34" charset="0"/>
                <a:cs typeface="Arial" pitchFamily="34" charset="0"/>
              </a:rPr>
              <a:t>Монгол Улсын иргэн дараахь үндсэн эрх, эрх чөлөөг баталгаатай эдэлнэ: гэсэн </a:t>
            </a:r>
            <a:r>
              <a:rPr lang="mn-MN" dirty="0" smtClean="0">
                <a:solidFill>
                  <a:srgbClr val="7030A0"/>
                </a:solidFill>
                <a:latin typeface="Arial" pitchFamily="34" charset="0"/>
                <a:cs typeface="Arial" pitchFamily="34" charset="0"/>
              </a:rPr>
              <a:t>заалтын 17 дахь хэсэгт “төр</a:t>
            </a:r>
            <a:r>
              <a:rPr lang="mn-MN" dirty="0">
                <a:solidFill>
                  <a:srgbClr val="7030A0"/>
                </a:solidFill>
                <a:latin typeface="Arial" panose="020B0604020202020204" pitchFamily="34" charset="0"/>
                <a:cs typeface="Arial" panose="020B0604020202020204" pitchFamily="34" charset="0"/>
              </a:rPr>
              <a:t>, түүний байгууллагаас хууль ёсоор тусгайлан хамгаалбал зохих нууцад хамаарахгүй асуудлаар мэдээлэл хайх, хүлээн авах эрхтэй. Хүний эрх, нэр төр, алдар хүнд, улсыг батлан хамгаалах, үндэсний аюулгүй байдал, нийгмийн хэв журмыг хангах зорилгоор задруулж үл болох төр, байгууллага, хувь хүний нууцыг хуулиар тогтоон </a:t>
            </a:r>
            <a:r>
              <a:rPr lang="mn-MN" dirty="0" smtClean="0">
                <a:solidFill>
                  <a:srgbClr val="7030A0"/>
                </a:solidFill>
                <a:latin typeface="Arial" panose="020B0604020202020204" pitchFamily="34" charset="0"/>
                <a:cs typeface="Arial" panose="020B0604020202020204" pitchFamily="34" charset="0"/>
              </a:rPr>
              <a:t>хамгаална;” гэж заасан байгаа </a:t>
            </a:r>
            <a:r>
              <a:rPr lang="mn-MN" dirty="0">
                <a:solidFill>
                  <a:srgbClr val="7030A0"/>
                </a:solidFill>
                <a:latin typeface="Arial" pitchFamily="34" charset="0"/>
                <a:cs typeface="Arial" pitchFamily="34" charset="0"/>
              </a:rPr>
              <a:t>нь иргэдийн орон нутгийн шийдвэр гарах үйл явцад </a:t>
            </a:r>
            <a:r>
              <a:rPr lang="mn-MN" dirty="0" smtClean="0">
                <a:solidFill>
                  <a:srgbClr val="7030A0"/>
                </a:solidFill>
                <a:latin typeface="Arial" pitchFamily="34" charset="0"/>
                <a:cs typeface="Arial" pitchFamily="34" charset="0"/>
              </a:rPr>
              <a:t>оролцох, мэдээ, мэдээлэл авах эрхийн үндсэн баталгаа </a:t>
            </a:r>
            <a:r>
              <a:rPr lang="mn-MN" dirty="0">
                <a:solidFill>
                  <a:srgbClr val="7030A0"/>
                </a:solidFill>
                <a:latin typeface="Arial" pitchFamily="34" charset="0"/>
                <a:cs typeface="Arial" pitchFamily="34" charset="0"/>
              </a:rPr>
              <a:t>нь болж байна</a:t>
            </a:r>
            <a:r>
              <a:rPr lang="mn-MN" dirty="0" smtClean="0">
                <a:solidFill>
                  <a:srgbClr val="7030A0"/>
                </a:solidFill>
                <a:latin typeface="Arial" pitchFamily="34" charset="0"/>
                <a:cs typeface="Arial" pitchFamily="34" charset="0"/>
              </a:rPr>
              <a:t>.</a:t>
            </a:r>
          </a:p>
          <a:p>
            <a:pPr marL="0" indent="457200" algn="just">
              <a:lnSpc>
                <a:spcPct val="150000"/>
              </a:lnSpc>
              <a:buNone/>
            </a:pPr>
            <a:r>
              <a:rPr lang="mn-MN" dirty="0" smtClean="0">
                <a:solidFill>
                  <a:srgbClr val="7030A0"/>
                </a:solidFill>
                <a:latin typeface="Arial" pitchFamily="34" charset="0"/>
                <a:cs typeface="Arial" pitchFamily="34" charset="0"/>
              </a:rPr>
              <a:t> Арван </a:t>
            </a:r>
            <a:r>
              <a:rPr lang="mn-MN" dirty="0">
                <a:solidFill>
                  <a:srgbClr val="7030A0"/>
                </a:solidFill>
                <a:latin typeface="Arial" pitchFamily="34" charset="0"/>
                <a:cs typeface="Arial" pitchFamily="34" charset="0"/>
              </a:rPr>
              <a:t>долоодугаар зүйлд</a:t>
            </a:r>
            <a:r>
              <a:rPr lang="mn-MN" dirty="0" smtClean="0">
                <a:solidFill>
                  <a:srgbClr val="7030A0"/>
                </a:solidFill>
                <a:latin typeface="Arial" pitchFamily="34" charset="0"/>
                <a:cs typeface="Arial" pitchFamily="34" charset="0"/>
              </a:rPr>
              <a:t>:</a:t>
            </a:r>
            <a:r>
              <a:rPr lang="mn-MN" dirty="0" smtClean="0">
                <a:latin typeface="Arial" pitchFamily="34" charset="0"/>
                <a:cs typeface="Arial" pitchFamily="34" charset="0"/>
              </a:rPr>
              <a:t> </a:t>
            </a:r>
            <a:r>
              <a:rPr lang="mn-MN" dirty="0">
                <a:solidFill>
                  <a:srgbClr val="7030A0"/>
                </a:solidFill>
                <a:latin typeface="Arial" pitchFamily="34" charset="0"/>
                <a:cs typeface="Arial" pitchFamily="34" charset="0"/>
              </a:rPr>
              <a:t>Монгол Улсын иргэн шударга, хүнлэг ёсыг эрхэмлэн дараахь үндсэн үүргийг ёсчлон биелүүлнэ: гэсэн заалтын 1 дэх хэсэгт:</a:t>
            </a:r>
            <a:r>
              <a:rPr lang="mn-MN" dirty="0">
                <a:latin typeface="Arial" pitchFamily="34" charset="0"/>
                <a:cs typeface="Arial" pitchFamily="34" charset="0"/>
              </a:rPr>
              <a:t> “</a:t>
            </a:r>
            <a:r>
              <a:rPr lang="mn-MN" dirty="0">
                <a:solidFill>
                  <a:srgbClr val="7030A0"/>
                </a:solidFill>
                <a:latin typeface="Arial" pitchFamily="34" charset="0"/>
                <a:cs typeface="Arial" pitchFamily="34" charset="0"/>
              </a:rPr>
              <a:t>Үндсэн хууль, бусад хуулийг дээдлэн хүндэтгэж, сахин биелүүлэх;”  </a:t>
            </a:r>
            <a:r>
              <a:rPr lang="mn-MN" dirty="0" smtClean="0">
                <a:solidFill>
                  <a:srgbClr val="7030A0"/>
                </a:solidFill>
                <a:latin typeface="Arial" panose="020B0604020202020204" pitchFamily="34" charset="0"/>
                <a:cs typeface="Arial" panose="020B0604020202020204" pitchFamily="34" charset="0"/>
              </a:rPr>
              <a:t>2 дахь хэсэгт хүний </a:t>
            </a:r>
            <a:r>
              <a:rPr lang="mn-MN" dirty="0">
                <a:solidFill>
                  <a:srgbClr val="7030A0"/>
                </a:solidFill>
                <a:latin typeface="Arial" panose="020B0604020202020204" pitchFamily="34" charset="0"/>
                <a:cs typeface="Arial" panose="020B0604020202020204" pitchFamily="34" charset="0"/>
              </a:rPr>
              <a:t>нэр төр, алдар хүнд, эрх, хууль ёсны ашиг сонирхлыг хүндэтгэх</a:t>
            </a:r>
            <a:r>
              <a:rPr lang="mn-MN" dirty="0" smtClean="0">
                <a:solidFill>
                  <a:srgbClr val="7030A0"/>
                </a:solidFill>
                <a:latin typeface="Arial" pitchFamily="34" charset="0"/>
                <a:cs typeface="Arial" pitchFamily="34" charset="0"/>
              </a:rPr>
              <a:t>; гэж тус тус заасан нь хуулийн хүрээнд үйл ажиллагаа явуулж, бусдын эрхийг зөрчихгүй байхыг хуульчилсан байна. </a:t>
            </a:r>
            <a:endParaRPr lang="mn-MN" dirty="0">
              <a:solidFill>
                <a:srgbClr val="7030A0"/>
              </a:solidFill>
              <a:latin typeface="Arial" pitchFamily="34" charset="0"/>
              <a:cs typeface="Arial" pitchFamily="34" charset="0"/>
            </a:endParaRPr>
          </a:p>
          <a:p>
            <a:pPr>
              <a:lnSpc>
                <a:spcPct val="150000"/>
              </a:lnSpc>
            </a:pPr>
            <a:endParaRPr lang="en-US" dirty="0"/>
          </a:p>
        </p:txBody>
      </p:sp>
      <p:sp>
        <p:nvSpPr>
          <p:cNvPr id="4" name="Title 1"/>
          <p:cNvSpPr>
            <a:spLocks noGrp="1"/>
          </p:cNvSpPr>
          <p:nvPr>
            <p:ph type="title"/>
          </p:nvPr>
        </p:nvSpPr>
        <p:spPr>
          <a:xfrm>
            <a:off x="677334" y="609600"/>
            <a:ext cx="8596668" cy="694765"/>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3</a:t>
            </a:fld>
            <a:endParaRPr lang="en-US"/>
          </a:p>
        </p:txBody>
      </p:sp>
    </p:spTree>
    <p:extLst>
      <p:ext uri="{BB962C8B-B14F-4D97-AF65-F5344CB8AC3E}">
        <p14:creationId xmlns:p14="http://schemas.microsoft.com/office/powerpoint/2010/main" val="322041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77471"/>
            <a:ext cx="8596668" cy="5177117"/>
          </a:xfrm>
        </p:spPr>
        <p:txBody>
          <a:bodyPr>
            <a:normAutofit fontScale="92500" lnSpcReduction="20000"/>
          </a:bodyPr>
          <a:lstStyle/>
          <a:p>
            <a:r>
              <a:rPr lang="mn-MN" dirty="0" smtClean="0">
                <a:solidFill>
                  <a:srgbClr val="7030A0"/>
                </a:solidFill>
                <a:latin typeface="Arial" panose="020B0604020202020204" pitchFamily="34" charset="0"/>
                <a:cs typeface="Arial" panose="020B0604020202020204" pitchFamily="34" charset="0"/>
              </a:rPr>
              <a:t>Төсвийн тухай хуулийн заалтаас : </a:t>
            </a:r>
          </a:p>
          <a:p>
            <a:pPr marL="0" indent="457200">
              <a:buNone/>
            </a:pPr>
            <a:r>
              <a:rPr lang="mn-MN" dirty="0" smtClean="0">
                <a:solidFill>
                  <a:srgbClr val="7030A0"/>
                </a:solidFill>
                <a:latin typeface="Arial" panose="020B0604020202020204" pitchFamily="34" charset="0"/>
                <a:cs typeface="Arial" panose="020B0604020202020204" pitchFamily="34" charset="0"/>
              </a:rPr>
              <a:t>5 дугаар зүйл. Төсвийн зарчим </a:t>
            </a:r>
          </a:p>
          <a:p>
            <a:pPr marL="0" indent="457200" algn="just">
              <a:buNone/>
            </a:pPr>
            <a:r>
              <a:rPr lang="mn-MN" dirty="0" smtClean="0">
                <a:solidFill>
                  <a:srgbClr val="7030A0"/>
                </a:solidFill>
                <a:latin typeface="Arial" panose="020B0604020202020204" pitchFamily="34" charset="0"/>
                <a:cs typeface="Arial" panose="020B0604020202020204" pitchFamily="34" charset="0"/>
              </a:rPr>
              <a:t>5.1.-д “Ил тод байдлыг хангасан байх зарчмыг мөрдөнө” гэж заасан. Энэ нь ОНХС-ийн төсөвт мэдээллийн ил тод байдлыг хангахад дараахь заалтаар  хэрэгжихээр </a:t>
            </a:r>
          </a:p>
          <a:p>
            <a:pPr marL="0" indent="457200" algn="just">
              <a:buNone/>
            </a:pPr>
            <a:r>
              <a:rPr lang="mn-MN" dirty="0" smtClean="0">
                <a:solidFill>
                  <a:srgbClr val="7030A0"/>
                </a:solidFill>
                <a:latin typeface="Arial" panose="020B0604020202020204" pitchFamily="34" charset="0"/>
                <a:cs typeface="Arial" panose="020B0604020202020204" pitchFamily="34" charset="0"/>
              </a:rPr>
              <a:t>63 дугаар зүйл. Орон нутгийн төсөвт иргэд, олон нийтийн оролцоог хангах</a:t>
            </a:r>
          </a:p>
          <a:p>
            <a:pPr marL="0" indent="457200" algn="just">
              <a:buNone/>
            </a:pPr>
            <a:r>
              <a:rPr lang="mn-MN" dirty="0" smtClean="0">
                <a:solidFill>
                  <a:srgbClr val="7030A0"/>
                </a:solidFill>
                <a:latin typeface="Arial" panose="020B0604020202020204" pitchFamily="34" charset="0"/>
                <a:cs typeface="Arial" panose="020B0604020202020204" pitchFamily="34" charset="0"/>
              </a:rPr>
              <a:t>63.1.Баг хорооны Засаг дарга Орон нутгийн хөгжлийн сангийн хөрөнгөөр хэрэгжүүлэх хөрөнгө оруулалт, хөтөлбөр төсөл арга хэмжээ тэдгээрийг хэрэгжүүлэх дараалал, арга замын талаар баг хороодод олон нийтийн нээлттэй санал асуулга явуулна. </a:t>
            </a:r>
          </a:p>
          <a:p>
            <a:pPr marL="0" indent="457200" algn="just">
              <a:buNone/>
            </a:pPr>
            <a:r>
              <a:rPr lang="mn-MN" dirty="0" smtClean="0">
                <a:solidFill>
                  <a:srgbClr val="7030A0"/>
                </a:solidFill>
                <a:latin typeface="Arial" panose="020B0604020202020204" pitchFamily="34" charset="0"/>
                <a:cs typeface="Arial" panose="020B0604020202020204" pitchFamily="34" charset="0"/>
              </a:rPr>
              <a:t>63.2.Энэ хуулийн 63.1-д заасан санал болон баг хорооны Иргэдийн Нийтийн Хурал дээр гарсан саналыг иргэдийн Нийтийн Хурал хэлэлцэн тэргүүлэх ач холбогдол бүхий төсөл арга хэмжээг эрэмбэлэн сонгоно.</a:t>
            </a:r>
          </a:p>
          <a:p>
            <a:pPr marL="0" indent="457200" algn="just">
              <a:buNone/>
            </a:pPr>
            <a:r>
              <a:rPr lang="mn-MN" dirty="0" smtClean="0">
                <a:solidFill>
                  <a:srgbClr val="7030A0"/>
                </a:solidFill>
                <a:latin typeface="Arial" panose="020B0604020202020204" pitchFamily="34" charset="0"/>
                <a:cs typeface="Arial" panose="020B0604020202020204" pitchFamily="34" charset="0"/>
              </a:rPr>
              <a:t>63.3.Энэ хуулийн 63.2-т заасны дагуу баг хорооны иргэдийн Нийтийн Хурлаас ирүүлсэн саналыг сум, дүүргийн ЗДТГ ач холбогдол, тухайн орон нутгийн хөгжлийн бодлоготой уялдуулан эрэмбэлж, төсвийн төсөлд тусган сум, дүүргийн ИТХ-д өргөн мэдүүлнэ. </a:t>
            </a:r>
          </a:p>
          <a:p>
            <a:pPr marL="0" indent="457200" algn="just">
              <a:buNone/>
            </a:pPr>
            <a:r>
              <a:rPr lang="mn-MN" dirty="0" smtClean="0">
                <a:solidFill>
                  <a:srgbClr val="7030A0"/>
                </a:solidFill>
                <a:latin typeface="Arial" panose="020B0604020202020204" pitchFamily="34" charset="0"/>
                <a:cs typeface="Arial" panose="020B0604020202020204" pitchFamily="34" charset="0"/>
              </a:rPr>
              <a:t>63.4.Сум дүүргийн ИТХ нь энэ  хуулийн 63.3-т заасан саналыг хэлэлцэж, төсвийн төсөлд тусган батална гэж иргэдийн оролцоо, мэдээллийн ил тод байдлыг хангахаар тус тус заасан байгаа. </a:t>
            </a:r>
            <a:endParaRPr lang="en-US" dirty="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4</a:t>
            </a:fld>
            <a:endParaRPr lang="en-US"/>
          </a:p>
        </p:txBody>
      </p:sp>
    </p:spTree>
    <p:extLst>
      <p:ext uri="{BB962C8B-B14F-4D97-AF65-F5344CB8AC3E}">
        <p14:creationId xmlns:p14="http://schemas.microsoft.com/office/powerpoint/2010/main" val="3952622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71600"/>
            <a:ext cx="8596668" cy="5486400"/>
          </a:xfrm>
        </p:spPr>
        <p:txBody>
          <a:bodyPr>
            <a:normAutofit lnSpcReduction="10000"/>
          </a:bodyPr>
          <a:lstStyle/>
          <a:p>
            <a:pPr marL="0" indent="403225">
              <a:buNone/>
            </a:pPr>
            <a:r>
              <a:rPr lang="mn-MN" dirty="0" smtClean="0">
                <a:solidFill>
                  <a:srgbClr val="7030A0"/>
                </a:solidFill>
                <a:latin typeface="Arial" panose="020B0604020202020204" pitchFamily="34" charset="0"/>
                <a:cs typeface="Arial" panose="020B0604020202020204" pitchFamily="34" charset="0"/>
              </a:rPr>
              <a:t>Мэдээллийн </a:t>
            </a:r>
            <a:r>
              <a:rPr lang="mn-MN" dirty="0">
                <a:solidFill>
                  <a:srgbClr val="7030A0"/>
                </a:solidFill>
                <a:latin typeface="Arial" panose="020B0604020202020204" pitchFamily="34" charset="0"/>
                <a:cs typeface="Arial" panose="020B0604020202020204" pitchFamily="34" charset="0"/>
              </a:rPr>
              <a:t>ил тод байдал ба мэдээлэл авах эрхийн тухай </a:t>
            </a:r>
            <a:r>
              <a:rPr lang="mn-MN" dirty="0" smtClean="0">
                <a:solidFill>
                  <a:srgbClr val="7030A0"/>
                </a:solidFill>
                <a:latin typeface="Arial" panose="020B0604020202020204" pitchFamily="34" charset="0"/>
                <a:cs typeface="Arial" panose="020B0604020202020204" pitchFamily="34" charset="0"/>
              </a:rPr>
              <a:t>хуулиас: </a:t>
            </a:r>
          </a:p>
          <a:p>
            <a:pPr marL="0" indent="403225">
              <a:buNone/>
            </a:pPr>
            <a:r>
              <a:rPr lang="mn-MN" dirty="0" smtClean="0">
                <a:solidFill>
                  <a:srgbClr val="7030A0"/>
                </a:solidFill>
                <a:latin typeface="Arial" panose="020B0604020202020204" pitchFamily="34" charset="0"/>
                <a:cs typeface="Arial" panose="020B0604020202020204" pitchFamily="34" charset="0"/>
              </a:rPr>
              <a:t>3 </a:t>
            </a:r>
            <a:r>
              <a:rPr lang="mn-MN" dirty="0">
                <a:solidFill>
                  <a:srgbClr val="7030A0"/>
                </a:solidFill>
                <a:latin typeface="Arial" panose="020B0604020202020204" pitchFamily="34" charset="0"/>
                <a:cs typeface="Arial" panose="020B0604020202020204" pitchFamily="34" charset="0"/>
              </a:rPr>
              <a:t>дугаар зүйл. Хууль үйлчлэх хүрээ</a:t>
            </a:r>
          </a:p>
          <a:p>
            <a:pPr marL="0" indent="403225">
              <a:buNone/>
            </a:pPr>
            <a:r>
              <a:rPr lang="mn-MN" dirty="0">
                <a:solidFill>
                  <a:srgbClr val="7030A0"/>
                </a:solidFill>
                <a:latin typeface="Arial" panose="020B0604020202020204" pitchFamily="34" charset="0"/>
                <a:cs typeface="Arial" panose="020B0604020202020204" pitchFamily="34" charset="0"/>
              </a:rPr>
              <a:t>3.1.8.нутгийн захиргааны болон нутгийн өөрөө удирдах ёсны байгууллагын ажлын алба, орон нутгийн өмчит болон орон нутгийн өмчийн оролцоотой хуулийн этгээд;</a:t>
            </a:r>
          </a:p>
          <a:p>
            <a:pPr marL="0" indent="457200" fontAlgn="t">
              <a:lnSpc>
                <a:spcPct val="120000"/>
              </a:lnSpc>
              <a:buNone/>
            </a:pPr>
            <a:r>
              <a:rPr lang="mn-MN" dirty="0">
                <a:solidFill>
                  <a:srgbClr val="7030A0"/>
                </a:solidFill>
                <a:latin typeface="Arial" panose="020B0604020202020204" pitchFamily="34" charset="0"/>
                <a:cs typeface="Arial" panose="020B0604020202020204" pitchFamily="34" charset="0"/>
              </a:rPr>
              <a:t>5 дугаар зүйл.Мэдээллийн ил тод байдал ба мэдээлэл авах эрхийг хангах үйл ажиллагаанд баримтлах зарчим</a:t>
            </a:r>
          </a:p>
          <a:p>
            <a:pPr marL="0" indent="457200" fontAlgn="t">
              <a:lnSpc>
                <a:spcPct val="120000"/>
              </a:lnSpc>
              <a:buNone/>
            </a:pPr>
            <a:r>
              <a:rPr lang="mn-MN" dirty="0">
                <a:solidFill>
                  <a:srgbClr val="7030A0"/>
                </a:solidFill>
                <a:latin typeface="Arial" panose="020B0604020202020204" pitchFamily="34" charset="0"/>
                <a:cs typeface="Arial" panose="020B0604020202020204" pitchFamily="34" charset="0"/>
              </a:rPr>
              <a:t>5.1.Мэдээллийн ил тод байдал ба мэдээлэл авах эрхийг хангах үйл ажиллагаанд дараах зарчмыг баримтална:</a:t>
            </a:r>
          </a:p>
          <a:p>
            <a:pPr marL="0" indent="457200" fontAlgn="t">
              <a:buNone/>
            </a:pPr>
            <a:r>
              <a:rPr lang="mn-MN" dirty="0">
                <a:solidFill>
                  <a:srgbClr val="7030A0"/>
                </a:solidFill>
                <a:latin typeface="Arial" panose="020B0604020202020204" pitchFamily="34" charset="0"/>
                <a:cs typeface="Arial" panose="020B0604020202020204" pitchFamily="34" charset="0"/>
              </a:rPr>
              <a:t>5.1.1.хууль дээдлэх;</a:t>
            </a:r>
          </a:p>
          <a:p>
            <a:pPr marL="0" indent="457200" fontAlgn="t">
              <a:buNone/>
            </a:pPr>
            <a:r>
              <a:rPr lang="mn-MN" dirty="0">
                <a:solidFill>
                  <a:srgbClr val="7030A0"/>
                </a:solidFill>
                <a:latin typeface="Arial" panose="020B0604020202020204" pitchFamily="34" charset="0"/>
                <a:cs typeface="Arial" panose="020B0604020202020204" pitchFamily="34" charset="0"/>
              </a:rPr>
              <a:t>5.1.2.иргэн, хуулийн этгээдийн хууль ёсны ашиг сонирхлыг хүндэтгэх;</a:t>
            </a:r>
          </a:p>
          <a:p>
            <a:pPr marL="0" indent="457200" fontAlgn="t">
              <a:buNone/>
            </a:pPr>
            <a:r>
              <a:rPr lang="mn-MN" dirty="0">
                <a:solidFill>
                  <a:srgbClr val="7030A0"/>
                </a:solidFill>
                <a:latin typeface="Arial" panose="020B0604020202020204" pitchFamily="34" charset="0"/>
                <a:cs typeface="Arial" panose="020B0604020202020204" pitchFamily="34" charset="0"/>
              </a:rPr>
              <a:t>5.1.3.хуулийн дагуу нууцад хамааруулснаас бусад бүх мэдээлэл нээлттэй байх;</a:t>
            </a:r>
          </a:p>
          <a:p>
            <a:pPr marL="0" indent="457200" fontAlgn="t">
              <a:buNone/>
            </a:pPr>
            <a:r>
              <a:rPr lang="mn-MN" dirty="0">
                <a:solidFill>
                  <a:srgbClr val="7030A0"/>
                </a:solidFill>
                <a:latin typeface="Arial" panose="020B0604020202020204" pitchFamily="34" charset="0"/>
                <a:cs typeface="Arial" panose="020B0604020202020204" pitchFamily="34" charset="0"/>
              </a:rPr>
              <a:t>5.1.4.хараат бус байх;</a:t>
            </a:r>
          </a:p>
          <a:p>
            <a:pPr marL="0" indent="457200" fontAlgn="t">
              <a:buNone/>
            </a:pPr>
            <a:r>
              <a:rPr lang="mn-MN" dirty="0">
                <a:solidFill>
                  <a:srgbClr val="7030A0"/>
                </a:solidFill>
                <a:latin typeface="Arial" panose="020B0604020202020204" pitchFamily="34" charset="0"/>
                <a:cs typeface="Arial" panose="020B0604020202020204" pitchFamily="34" charset="0"/>
              </a:rPr>
              <a:t>5.1.5.мэдээллээр хангах үйл ажиллагаа шуурхай байх.</a:t>
            </a:r>
          </a:p>
          <a:p>
            <a:endParaRPr lang="en-US" dirty="0"/>
          </a:p>
        </p:txBody>
      </p:sp>
      <p:sp>
        <p:nvSpPr>
          <p:cNvPr id="5"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5</a:t>
            </a:fld>
            <a:endParaRPr lang="en-US"/>
          </a:p>
        </p:txBody>
      </p:sp>
    </p:spTree>
    <p:extLst>
      <p:ext uri="{BB962C8B-B14F-4D97-AF65-F5344CB8AC3E}">
        <p14:creationId xmlns:p14="http://schemas.microsoft.com/office/powerpoint/2010/main" val="849407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40541"/>
            <a:ext cx="8596668" cy="5029200"/>
          </a:xfrm>
        </p:spPr>
        <p:txBody>
          <a:bodyPr>
            <a:normAutofit lnSpcReduction="10000"/>
          </a:bodyPr>
          <a:lstStyle/>
          <a:p>
            <a:pPr marL="0" indent="403225" fontAlgn="t">
              <a:lnSpc>
                <a:spcPct val="120000"/>
              </a:lnSpc>
              <a:buNone/>
            </a:pPr>
            <a:r>
              <a:rPr lang="mn-MN" dirty="0">
                <a:solidFill>
                  <a:srgbClr val="7030A0"/>
                </a:solidFill>
                <a:latin typeface="Arial" panose="020B0604020202020204" pitchFamily="34" charset="0"/>
                <a:cs typeface="Arial" panose="020B0604020202020204" pitchFamily="34" charset="0"/>
              </a:rPr>
              <a:t>6 дугаар зүйл.Мэдээллийн ил тод </a:t>
            </a:r>
            <a:r>
              <a:rPr lang="mn-MN" dirty="0" smtClean="0">
                <a:solidFill>
                  <a:srgbClr val="7030A0"/>
                </a:solidFill>
                <a:latin typeface="Arial" panose="020B0604020202020204" pitchFamily="34" charset="0"/>
                <a:cs typeface="Arial" panose="020B0604020202020204" pitchFamily="34" charset="0"/>
              </a:rPr>
              <a:t>байдал</a:t>
            </a:r>
          </a:p>
          <a:p>
            <a:pPr marL="0" indent="403225" fontAlgn="t">
              <a:lnSpc>
                <a:spcPct val="120000"/>
              </a:lnSpc>
              <a:buNone/>
            </a:pPr>
            <a:r>
              <a:rPr lang="mn-MN" dirty="0" smtClean="0">
                <a:solidFill>
                  <a:srgbClr val="7030A0"/>
                </a:solidFill>
                <a:latin typeface="Arial" panose="020B0604020202020204" pitchFamily="34" charset="0"/>
                <a:cs typeface="Arial" panose="020B0604020202020204" pitchFamily="34" charset="0"/>
              </a:rPr>
              <a:t>6.1.Мэдээллийн </a:t>
            </a:r>
            <a:r>
              <a:rPr lang="mn-MN" dirty="0">
                <a:solidFill>
                  <a:srgbClr val="7030A0"/>
                </a:solidFill>
                <a:latin typeface="Arial" panose="020B0604020202020204" pitchFamily="34" charset="0"/>
                <a:cs typeface="Arial" panose="020B0604020202020204" pitchFamily="34" charset="0"/>
              </a:rPr>
              <a:t>ил тод байдал дараах төрөлтэй байна:</a:t>
            </a:r>
          </a:p>
          <a:p>
            <a:pPr marL="0" indent="403225" fontAlgn="t">
              <a:lnSpc>
                <a:spcPct val="120000"/>
              </a:lnSpc>
              <a:buNone/>
            </a:pPr>
            <a:r>
              <a:rPr lang="mn-MN" dirty="0">
                <a:solidFill>
                  <a:srgbClr val="7030A0"/>
                </a:solidFill>
                <a:latin typeface="Arial" panose="020B0604020202020204" pitchFamily="34" charset="0"/>
                <a:cs typeface="Arial" panose="020B0604020202020204" pitchFamily="34" charset="0"/>
              </a:rPr>
              <a:t>6.1.1.үйл ажиллагааны ил тод байдал;</a:t>
            </a:r>
          </a:p>
          <a:p>
            <a:pPr marL="0" indent="457200" fontAlgn="t">
              <a:lnSpc>
                <a:spcPct val="120000"/>
              </a:lnSpc>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эрхэм зорилго, үйл ажиллагааны стратегийн зорилт, зорилго, тэргүүлэх чиглэл болон тэдгээрийн хүрээнд авч хэрэгжүүлсэн арга хэмжээ, түүний үр дүн, зохион байгуулалтын бүтцийг цахим хуудас болон мэдээллийн самбартаа ойлгомжтой байдлаар байрлуулан тухай бүр шинэчлэх; /7.1.18</a:t>
            </a:r>
          </a:p>
          <a:p>
            <a:pPr marL="0" indent="457200" fontAlgn="t">
              <a:lnSpc>
                <a:spcPct val="120000"/>
              </a:lnSpc>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.үйл ажиллагаандаа мөрдөж байгаа хууль тогтоомж, дүрэм, журам, зааврыг цахим хуудас болон мэдээллийн самбартаа ойлгомжтой байдлаар байрлуулан тухай бүр шинэчлэх; /7.1.4/</a:t>
            </a:r>
          </a:p>
          <a:p>
            <a:pPr marL="0" indent="403225" fontAlgn="t">
              <a:lnSpc>
                <a:spcPct val="120000"/>
              </a:lnSpc>
              <a:buNone/>
            </a:pPr>
            <a:r>
              <a:rPr lang="mn-MN" dirty="0">
                <a:solidFill>
                  <a:srgbClr val="7030A0"/>
                </a:solidFill>
                <a:latin typeface="Arial" panose="020B0604020202020204" pitchFamily="34" charset="0"/>
                <a:cs typeface="Arial" panose="020B0604020202020204" pitchFamily="34" charset="0"/>
              </a:rPr>
              <a:t>6.1.3.төсөв, санхүүгийн ил тод байдал;</a:t>
            </a:r>
          </a:p>
          <a:p>
            <a:pPr marL="0" indent="403225" fontAlgn="t">
              <a:lnSpc>
                <a:spcPct val="120000"/>
              </a:lnSpc>
              <a:buNone/>
            </a:pPr>
            <a:r>
              <a:rPr lang="mn-MN" dirty="0">
                <a:solidFill>
                  <a:srgbClr val="7030A0"/>
                </a:solidFill>
                <a:latin typeface="Arial" panose="020B0604020202020204" pitchFamily="34" charset="0"/>
                <a:cs typeface="Arial" panose="020B0604020202020204" pitchFamily="34" charset="0"/>
              </a:rPr>
              <a:t>6.1.4.төрийн болон орон нутгийн өмчийн хөрөнгөөр бараа, ажил, үйлчилгээ худалдан авах ажиллагааны ил тод байдал.</a:t>
            </a:r>
          </a:p>
          <a:p>
            <a:pPr marL="0" indent="0">
              <a:buNone/>
            </a:pPr>
            <a:endParaRPr lang="en-US" dirty="0"/>
          </a:p>
        </p:txBody>
      </p:sp>
      <p:sp>
        <p:nvSpPr>
          <p:cNvPr id="4" name="Title 1"/>
          <p:cNvSpPr>
            <a:spLocks noGrp="1"/>
          </p:cNvSpPr>
          <p:nvPr>
            <p:ph type="title"/>
          </p:nvPr>
        </p:nvSpPr>
        <p:spPr>
          <a:xfrm>
            <a:off x="677334" y="609600"/>
            <a:ext cx="8596668" cy="708212"/>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6</a:t>
            </a:fld>
            <a:endParaRPr lang="en-US"/>
          </a:p>
        </p:txBody>
      </p:sp>
    </p:spTree>
    <p:extLst>
      <p:ext uri="{BB962C8B-B14F-4D97-AF65-F5344CB8AC3E}">
        <p14:creationId xmlns:p14="http://schemas.microsoft.com/office/powerpoint/2010/main" val="919530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8" y="1358153"/>
            <a:ext cx="10139082" cy="5325035"/>
          </a:xfrm>
        </p:spPr>
        <p:txBody>
          <a:bodyPr>
            <a:normAutofit fontScale="92500" lnSpcReduction="20000"/>
          </a:bodyPr>
          <a:lstStyle/>
          <a:p>
            <a:pPr marL="0" indent="457200" fontAlgn="t">
              <a:buNone/>
            </a:pPr>
            <a:r>
              <a:rPr lang="mn-MN" b="1" dirty="0">
                <a:solidFill>
                  <a:srgbClr val="7030A0"/>
                </a:solidFill>
                <a:latin typeface="Arial" panose="020B0604020202020204" pitchFamily="34" charset="0"/>
                <a:cs typeface="Arial" panose="020B0604020202020204" pitchFamily="34" charset="0"/>
              </a:rPr>
              <a:t>12 дугаар зүйл.Мэдээлэл хүсэгчийн эрх, үүрэг</a:t>
            </a:r>
            <a:br>
              <a:rPr lang="mn-MN" b="1" dirty="0">
                <a:solidFill>
                  <a:srgbClr val="7030A0"/>
                </a:solidFill>
                <a:latin typeface="Arial" panose="020B0604020202020204" pitchFamily="34" charset="0"/>
                <a:cs typeface="Arial" panose="020B0604020202020204" pitchFamily="34" charset="0"/>
              </a:rPr>
            </a:br>
            <a:endParaRPr lang="mn-MN" b="1" dirty="0">
              <a:solidFill>
                <a:srgbClr val="7030A0"/>
              </a:solidFill>
              <a:latin typeface="Arial" panose="020B0604020202020204" pitchFamily="34" charset="0"/>
              <a:cs typeface="Arial" panose="020B0604020202020204" pitchFamily="34" charset="0"/>
            </a:endParaRPr>
          </a:p>
          <a:p>
            <a:pPr marL="0" indent="457200" fontAlgn="t">
              <a:buNone/>
            </a:pPr>
            <a:r>
              <a:rPr lang="mn-MN" dirty="0">
                <a:solidFill>
                  <a:srgbClr val="7030A0"/>
                </a:solidFill>
                <a:latin typeface="Arial" panose="020B0604020202020204" pitchFamily="34" charset="0"/>
                <a:cs typeface="Arial" panose="020B0604020202020204" pitchFamily="34" charset="0"/>
              </a:rPr>
              <a:t>12.1.Мэдээлэл хүсэгч мэдээлэл авах талаар дараах эрх эдэлнэ:</a:t>
            </a:r>
          </a:p>
          <a:p>
            <a:pPr marL="0" indent="457200" fontAlgn="t">
              <a:buNone/>
            </a:pPr>
            <a:r>
              <a:rPr lang="mn-MN" dirty="0">
                <a:solidFill>
                  <a:srgbClr val="7030A0"/>
                </a:solidFill>
                <a:latin typeface="Arial" panose="020B0604020202020204" pitchFamily="34" charset="0"/>
                <a:cs typeface="Arial" panose="020B0604020202020204" pitchFamily="34" charset="0"/>
              </a:rPr>
              <a:t>12.1.1.эрх тэгш байх;</a:t>
            </a:r>
          </a:p>
          <a:p>
            <a:pPr marL="0" indent="457200" fontAlgn="t">
              <a:buNone/>
            </a:pPr>
            <a:r>
              <a:rPr lang="mn-MN" dirty="0">
                <a:solidFill>
                  <a:srgbClr val="7030A0"/>
                </a:solidFill>
                <a:latin typeface="Arial" panose="020B0604020202020204" pitchFamily="34" charset="0"/>
                <a:cs typeface="Arial" panose="020B0604020202020204" pitchFamily="34" charset="0"/>
              </a:rPr>
              <a:t>12.1.2.мэдээлэл авах хэлбэрээ сонгох;</a:t>
            </a:r>
          </a:p>
          <a:p>
            <a:pPr marL="0" indent="457200" fontAlgn="t">
              <a:buNone/>
            </a:pPr>
            <a:r>
              <a:rPr lang="mn-MN" dirty="0">
                <a:solidFill>
                  <a:srgbClr val="7030A0"/>
                </a:solidFill>
                <a:latin typeface="Arial" panose="020B0604020202020204" pitchFamily="34" charset="0"/>
                <a:cs typeface="Arial" panose="020B0604020202020204" pitchFamily="34" charset="0"/>
              </a:rPr>
              <a:t>12.1.3.мэдээлэл авах болсон шаардлага, үндэслэлээ тайлбарлахгүй байх;</a:t>
            </a:r>
          </a:p>
          <a:p>
            <a:pPr marL="0" indent="457200" fontAlgn="t">
              <a:buNone/>
            </a:pPr>
            <a:r>
              <a:rPr lang="mn-MN" dirty="0">
                <a:solidFill>
                  <a:srgbClr val="7030A0"/>
                </a:solidFill>
                <a:latin typeface="Arial" panose="020B0604020202020204" pitchFamily="34" charset="0"/>
                <a:cs typeface="Arial" panose="020B0604020202020204" pitchFamily="34" charset="0"/>
              </a:rPr>
              <a:t>12.1.4.мэдээлэлтэй холбогдсон асуудлаар нэмэлт лавлагаа авах;</a:t>
            </a:r>
          </a:p>
          <a:p>
            <a:pPr marL="0" indent="457200" fontAlgn="t">
              <a:buNone/>
            </a:pPr>
            <a:r>
              <a:rPr lang="mn-MN" dirty="0">
                <a:solidFill>
                  <a:srgbClr val="7030A0"/>
                </a:solidFill>
                <a:latin typeface="Arial" panose="020B0604020202020204" pitchFamily="34" charset="0"/>
                <a:cs typeface="Arial" panose="020B0604020202020204" pitchFamily="34" charset="0"/>
              </a:rPr>
              <a:t>12.1.5.мэдээллийн агуулгын талаар амаар тайлбарлуулах;</a:t>
            </a:r>
          </a:p>
          <a:p>
            <a:pPr marL="0" indent="457200" fontAlgn="t">
              <a:buNone/>
            </a:pPr>
            <a:r>
              <a:rPr lang="mn-MN" dirty="0">
                <a:solidFill>
                  <a:srgbClr val="7030A0"/>
                </a:solidFill>
                <a:latin typeface="Arial" panose="020B0604020202020204" pitchFamily="34" charset="0"/>
                <a:cs typeface="Arial" panose="020B0604020202020204" pitchFamily="34" charset="0"/>
              </a:rPr>
              <a:t>12.1.6.мэдээллийн албан ёсны эх сурвалжийг мэдэх;</a:t>
            </a:r>
          </a:p>
          <a:p>
            <a:pPr marL="0" indent="457200" fontAlgn="t">
              <a:buNone/>
            </a:pPr>
            <a:r>
              <a:rPr lang="mn-MN" dirty="0">
                <a:solidFill>
                  <a:srgbClr val="7030A0"/>
                </a:solidFill>
                <a:latin typeface="Arial" panose="020B0604020202020204" pitchFamily="34" charset="0"/>
                <a:cs typeface="Arial" panose="020B0604020202020204" pitchFamily="34" charset="0"/>
              </a:rPr>
              <a:t>12.1.7.мэдээлэл авах эрхийг нь зөрчсөн гэж үзвэл эрх бүхий байгууллага, албан тушаалтанд гомдол гаргах;</a:t>
            </a:r>
          </a:p>
          <a:p>
            <a:pPr marL="0" indent="457200" fontAlgn="t">
              <a:buNone/>
            </a:pPr>
            <a:r>
              <a:rPr lang="mn-MN" dirty="0">
                <a:solidFill>
                  <a:srgbClr val="7030A0"/>
                </a:solidFill>
                <a:latin typeface="Arial" panose="020B0604020202020204" pitchFamily="34" charset="0"/>
                <a:cs typeface="Arial" panose="020B0604020202020204" pitchFamily="34" charset="0"/>
              </a:rPr>
              <a:t>12.1.8.хуульд заасан бусад эрх.</a:t>
            </a:r>
          </a:p>
          <a:p>
            <a:pPr marL="0" indent="457200" fontAlgn="t">
              <a:buNone/>
            </a:pPr>
            <a:r>
              <a:rPr lang="mn-MN" dirty="0">
                <a:solidFill>
                  <a:srgbClr val="7030A0"/>
                </a:solidFill>
                <a:latin typeface="Arial" panose="020B0604020202020204" pitchFamily="34" charset="0"/>
                <a:cs typeface="Arial" panose="020B0604020202020204" pitchFamily="34" charset="0"/>
              </a:rPr>
              <a:t>12.2.Мэдээлэл хүсэгч мэдээлэл авахдаа дараах үүрэг хүлээнэ:</a:t>
            </a:r>
          </a:p>
          <a:p>
            <a:pPr marL="0" indent="457200" fontAlgn="t">
              <a:buNone/>
            </a:pPr>
            <a:r>
              <a:rPr lang="mn-MN" dirty="0">
                <a:solidFill>
                  <a:srgbClr val="7030A0"/>
                </a:solidFill>
                <a:latin typeface="Arial" panose="020B0604020202020204" pitchFamily="34" charset="0"/>
                <a:cs typeface="Arial" panose="020B0604020202020204" pitchFamily="34" charset="0"/>
              </a:rPr>
              <a:t>12.2.1.хуульд заасан мэдээлэл авах журмыг биелүүлэх;</a:t>
            </a:r>
          </a:p>
          <a:p>
            <a:pPr marL="0" indent="457200" fontAlgn="t">
              <a:buNone/>
            </a:pPr>
            <a:r>
              <a:rPr lang="mn-MN" dirty="0">
                <a:solidFill>
                  <a:srgbClr val="7030A0"/>
                </a:solidFill>
                <a:latin typeface="Arial" panose="020B0604020202020204" pitchFamily="34" charset="0"/>
                <a:cs typeface="Arial" panose="020B0604020202020204" pitchFamily="34" charset="0"/>
              </a:rPr>
              <a:t>12.2.2.мэдээлэл авах эрхээ хэрэгжүүлэхдээ Монгол Улсын Үндсэн хууль, бусад хууль, бусдын эрх, хууль ёсны ашиг сонирхлыг зөрчихгүй байх;</a:t>
            </a:r>
          </a:p>
          <a:p>
            <a:pPr marL="0" indent="457200" fontAlgn="t">
              <a:buNone/>
            </a:pPr>
            <a:r>
              <a:rPr lang="mn-MN" dirty="0">
                <a:solidFill>
                  <a:srgbClr val="7030A0"/>
                </a:solidFill>
                <a:latin typeface="Arial" panose="020B0604020202020204" pitchFamily="34" charset="0"/>
                <a:cs typeface="Arial" panose="020B0604020202020204" pitchFamily="34" charset="0"/>
              </a:rPr>
              <a:t>12.2.3.авах мэдээллээ бодитой тодорхойлсон байх.</a:t>
            </a:r>
          </a:p>
          <a:p>
            <a:pPr marL="0" indent="0">
              <a:buNone/>
            </a:pPr>
            <a:endParaRPr lang="en-US" dirty="0"/>
          </a:p>
        </p:txBody>
      </p:sp>
      <p:sp>
        <p:nvSpPr>
          <p:cNvPr id="4" name="Title 1"/>
          <p:cNvSpPr>
            <a:spLocks noGrp="1"/>
          </p:cNvSpPr>
          <p:nvPr>
            <p:ph type="title"/>
          </p:nvPr>
        </p:nvSpPr>
        <p:spPr>
          <a:xfrm>
            <a:off x="677334" y="609600"/>
            <a:ext cx="8596668" cy="654424"/>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7</a:t>
            </a:fld>
            <a:endParaRPr lang="en-US"/>
          </a:p>
        </p:txBody>
      </p:sp>
    </p:spTree>
    <p:extLst>
      <p:ext uri="{BB962C8B-B14F-4D97-AF65-F5344CB8AC3E}">
        <p14:creationId xmlns:p14="http://schemas.microsoft.com/office/powerpoint/2010/main" val="4031418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223682"/>
            <a:ext cx="9246595" cy="5325036"/>
          </a:xfrm>
        </p:spPr>
        <p:txBody>
          <a:bodyPr>
            <a:normAutofit lnSpcReduction="10000"/>
          </a:bodyPr>
          <a:lstStyle/>
          <a:p>
            <a:r>
              <a:rPr lang="mn-MN" dirty="0" smtClean="0">
                <a:solidFill>
                  <a:srgbClr val="7030A0"/>
                </a:solidFill>
                <a:latin typeface="Arial" panose="020B0604020202020204" pitchFamily="34" charset="0"/>
                <a:cs typeface="Arial" panose="020B0604020202020204" pitchFamily="34" charset="0"/>
              </a:rPr>
              <a:t>Шилэн дансны тухай хуулийн заалтаас: </a:t>
            </a:r>
          </a:p>
          <a:p>
            <a:pPr marL="0" indent="457200">
              <a:buNone/>
            </a:pPr>
            <a:r>
              <a:rPr lang="mn-MN" dirty="0" smtClean="0">
                <a:solidFill>
                  <a:srgbClr val="7030A0"/>
                </a:solidFill>
                <a:latin typeface="Arial" panose="020B0604020202020204" pitchFamily="34" charset="0"/>
                <a:cs typeface="Arial" panose="020B0604020202020204" pitchFamily="34" charset="0"/>
              </a:rPr>
              <a:t>1 дүгээр зүйл. Хуулийн зорилт:</a:t>
            </a:r>
          </a:p>
          <a:p>
            <a:pPr marL="0" indent="457200" algn="just">
              <a:buNone/>
            </a:pPr>
            <a:r>
              <a:rPr lang="mn-MN" dirty="0" smtClean="0">
                <a:solidFill>
                  <a:srgbClr val="7030A0"/>
                </a:solidFill>
                <a:latin typeface="Arial" panose="020B0604020202020204" pitchFamily="34" charset="0"/>
                <a:cs typeface="Arial" panose="020B0604020202020204" pitchFamily="34" charset="0"/>
              </a:rPr>
              <a:t>1.1.Энэ хуулийн зорилт нь улс орон нутгийн төсөв, улсын болон орон нутгийн өмчийн хөрөнгийг үр ашигтай захиран зарцуулах зорилгоор төсвийн удирдлагыг хэрэгжүүлэх шийдвэр, үйл ажиллагаа, ил тод нээлттэй ойлгомжтой байр, түүнд олон нийт хяналт тавих мэдээллийн тогтолцоо /цаашид шилэн данс” гэх/-г бүрдүүлэхэд оршино. </a:t>
            </a:r>
          </a:p>
          <a:p>
            <a:pPr marL="0" indent="457200">
              <a:buNone/>
            </a:pPr>
            <a:r>
              <a:rPr lang="mn-MN" dirty="0" smtClean="0">
                <a:solidFill>
                  <a:srgbClr val="7030A0"/>
                </a:solidFill>
                <a:latin typeface="Arial" panose="020B0604020202020204" pitchFamily="34" charset="0"/>
                <a:cs typeface="Arial" panose="020B0604020202020204" pitchFamily="34" charset="0"/>
              </a:rPr>
              <a:t>3 дугаар зүйл. Хуулийн үйлчлэх хүрээ</a:t>
            </a:r>
          </a:p>
          <a:p>
            <a:pPr marL="0" indent="457200">
              <a:buNone/>
            </a:pPr>
            <a:r>
              <a:rPr lang="mn-MN" dirty="0" smtClean="0">
                <a:solidFill>
                  <a:srgbClr val="7030A0"/>
                </a:solidFill>
                <a:latin typeface="Arial" panose="020B0604020202020204" pitchFamily="34" charset="0"/>
                <a:cs typeface="Arial" panose="020B0604020202020204" pitchFamily="34" charset="0"/>
              </a:rPr>
              <a:t>3.2.2. Орон нутгийн хөгжлийн сан </a:t>
            </a:r>
          </a:p>
          <a:p>
            <a:pPr marL="0" indent="457200">
              <a:buNone/>
            </a:pPr>
            <a:r>
              <a:rPr lang="mn-MN" dirty="0" smtClean="0">
                <a:solidFill>
                  <a:srgbClr val="7030A0"/>
                </a:solidFill>
                <a:latin typeface="Arial" panose="020B0604020202020204" pitchFamily="34" charset="0"/>
                <a:cs typeface="Arial" panose="020B0604020202020204" pitchFamily="34" charset="0"/>
              </a:rPr>
              <a:t>4 дүгээр зүйл.Шилэн дансны зарчим </a:t>
            </a:r>
          </a:p>
          <a:p>
            <a:pPr marL="0" indent="457200">
              <a:buNone/>
            </a:pPr>
            <a:r>
              <a:rPr lang="mn-MN" dirty="0" smtClean="0">
                <a:solidFill>
                  <a:srgbClr val="7030A0"/>
                </a:solidFill>
                <a:latin typeface="Arial" panose="020B0604020202020204" pitchFamily="34" charset="0"/>
                <a:cs typeface="Arial" panose="020B0604020202020204" pitchFamily="34" charset="0"/>
              </a:rPr>
              <a:t>4.1.Энэ хуулийг хэрэгжүүлэхэд дараах зарчмыг баримтална </a:t>
            </a:r>
          </a:p>
          <a:p>
            <a:pPr marL="0" indent="457200">
              <a:buNone/>
            </a:pPr>
            <a:r>
              <a:rPr lang="mn-MN" dirty="0" smtClean="0">
                <a:solidFill>
                  <a:srgbClr val="7030A0"/>
                </a:solidFill>
                <a:latin typeface="Arial" panose="020B0604020202020204" pitchFamily="34" charset="0"/>
                <a:cs typeface="Arial" panose="020B0604020202020204" pitchFamily="34" charset="0"/>
              </a:rPr>
              <a:t>4.1.1.Мэдээлэл үнэн зөв бодитой иж бүрэн байх</a:t>
            </a:r>
          </a:p>
          <a:p>
            <a:pPr marL="0" indent="457200">
              <a:buNone/>
            </a:pPr>
            <a:r>
              <a:rPr lang="mn-MN" dirty="0" smtClean="0">
                <a:solidFill>
                  <a:srgbClr val="7030A0"/>
                </a:solidFill>
                <a:latin typeface="Arial" panose="020B0604020202020204" pitchFamily="34" charset="0"/>
                <a:cs typeface="Arial" panose="020B0604020202020204" pitchFamily="34" charset="0"/>
              </a:rPr>
              <a:t>4.1.2.Мэдээлэл ойлгомжтой ач холбогдолтой байх</a:t>
            </a:r>
          </a:p>
          <a:p>
            <a:pPr marL="0" indent="457200">
              <a:buNone/>
            </a:pPr>
            <a:r>
              <a:rPr lang="mn-MN" dirty="0" smtClean="0">
                <a:solidFill>
                  <a:srgbClr val="7030A0"/>
                </a:solidFill>
                <a:latin typeface="Arial" panose="020B0604020202020204" pitchFamily="34" charset="0"/>
                <a:cs typeface="Arial" panose="020B0604020202020204" pitchFamily="34" charset="0"/>
              </a:rPr>
              <a:t>4.1.3.тогтоосон хугацаанд, тогтмол, шуурхай мэдээлдэг байх</a:t>
            </a:r>
          </a:p>
          <a:p>
            <a:pPr marL="0" indent="457200">
              <a:buNone/>
            </a:pPr>
            <a:r>
              <a:rPr lang="mn-MN" dirty="0" smtClean="0">
                <a:solidFill>
                  <a:srgbClr val="7030A0"/>
                </a:solidFill>
                <a:latin typeface="Arial" panose="020B0604020202020204" pitchFamily="34" charset="0"/>
                <a:cs typeface="Arial" panose="020B0604020202020204" pitchFamily="34" charset="0"/>
              </a:rPr>
              <a:t>41.4.хуулийн дагуу нууцад хамааруулснаас бусад бүх мэдээлэл нээлттэй байх</a:t>
            </a:r>
          </a:p>
          <a:p>
            <a:pPr marL="0" indent="457200">
              <a:buNone/>
            </a:pPr>
            <a:endParaRPr lang="en-US" dirty="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416859"/>
            <a:ext cx="8596668" cy="806823"/>
          </a:xfrm>
        </p:spPr>
        <p:txBody>
          <a:bodyPr>
            <a:normAutofit/>
          </a:bodyPr>
          <a:lstStyle/>
          <a:p>
            <a:pPr algn="ctr"/>
            <a:r>
              <a:rPr lang="mn-MN" sz="1800" dirty="0" smtClean="0">
                <a:solidFill>
                  <a:srgbClr val="7030A0"/>
                </a:solidFill>
                <a:latin typeface="Arial" panose="020B0604020202020204" pitchFamily="34" charset="0"/>
                <a:cs typeface="Arial" panose="020B0604020202020204" pitchFamily="34" charset="0"/>
              </a:rPr>
              <a:t>“</a:t>
            </a: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8</a:t>
            </a:fld>
            <a:endParaRPr lang="en-US"/>
          </a:p>
        </p:txBody>
      </p:sp>
    </p:spTree>
    <p:extLst>
      <p:ext uri="{BB962C8B-B14F-4D97-AF65-F5344CB8AC3E}">
        <p14:creationId xmlns:p14="http://schemas.microsoft.com/office/powerpoint/2010/main" val="2784772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07775"/>
            <a:ext cx="8596668" cy="4652683"/>
          </a:xfrm>
        </p:spPr>
        <p:txBody>
          <a:bodyPr/>
          <a:lstStyle/>
          <a:p>
            <a:pPr marL="0" indent="457200">
              <a:buNone/>
            </a:pPr>
            <a:r>
              <a:rPr lang="mn-MN" dirty="0" smtClean="0">
                <a:solidFill>
                  <a:srgbClr val="7030A0"/>
                </a:solidFill>
                <a:latin typeface="Arial" panose="020B0604020202020204" pitchFamily="34" charset="0"/>
                <a:cs typeface="Arial" panose="020B0604020202020204" pitchFamily="34" charset="0"/>
              </a:rPr>
              <a:t>9 дүгээр зүйл. Иргэний хяналт</a:t>
            </a:r>
          </a:p>
          <a:p>
            <a:pPr marL="0" indent="457200" algn="just">
              <a:buNone/>
            </a:pPr>
            <a:r>
              <a:rPr lang="en-US" dirty="0" smtClean="0">
                <a:solidFill>
                  <a:srgbClr val="7030A0"/>
                </a:solidFill>
                <a:latin typeface="Arial" panose="020B0604020202020204" pitchFamily="34" charset="0"/>
                <a:cs typeface="Arial" panose="020B0604020202020204" pitchFamily="34" charset="0"/>
              </a:rPr>
              <a:t>9</a:t>
            </a:r>
            <a:r>
              <a:rPr lang="mn-MN" dirty="0" smtClean="0">
                <a:solidFill>
                  <a:srgbClr val="7030A0"/>
                </a:solidFill>
                <a:latin typeface="Arial" panose="020B0604020202020204" pitchFamily="34" charset="0"/>
                <a:cs typeface="Arial" panose="020B0604020202020204" pitchFamily="34" charset="0"/>
              </a:rPr>
              <a:t>.1.Энэ хуулийн хэрэгжилтийн явц, шилэн дансны мэдээллийн зөрчил, дутагдал болон шаардлагыг байгууллага албан тушаалтан хүлээн аваагүй бол энэ талаарх гомдол, мэдээллийг иргэн, хуулийн этгээд Иргэдээс төрийн байгууллага, албан тушаалтанд гаргасан өргөдөл, гомдлыг шийдвэрлэх тухай хуульд заасан журмын дагуу төрийн аудитын байгууллагад гаргах бөгөөд энэ хуулийн үйлчлэлд хамаарах байгууллагын үйл ажиллагаанд аудитын дүгнэлт гаргуулах хүсэлт гаргаж болно. </a:t>
            </a:r>
          </a:p>
          <a:p>
            <a:pPr marL="0" indent="457200" algn="just">
              <a:buNone/>
            </a:pPr>
            <a:r>
              <a:rPr lang="mn-MN" dirty="0" smtClean="0">
                <a:solidFill>
                  <a:srgbClr val="7030A0"/>
                </a:solidFill>
                <a:latin typeface="Arial" panose="020B0604020202020204" pitchFamily="34" charset="0"/>
                <a:cs typeface="Arial" panose="020B0604020202020204" pitchFamily="34" charset="0"/>
              </a:rPr>
              <a:t>9.2.Төрийн аудитын байгууллага нь гомдол, мэдээллийн дагуу тодорхой арга хэмжээ  авч, үр дүнг тухай иргэнд бичгээр болон олон нийтэд мэдээлнэ.</a:t>
            </a:r>
          </a:p>
          <a:p>
            <a:pPr marL="0" indent="457200" algn="just">
              <a:buNone/>
            </a:pPr>
            <a:r>
              <a:rPr lang="mn-MN" dirty="0" smtClean="0">
                <a:solidFill>
                  <a:srgbClr val="7030A0"/>
                </a:solidFill>
                <a:latin typeface="Arial" panose="020B0604020202020204" pitchFamily="34" charset="0"/>
                <a:cs typeface="Arial" panose="020B0604020202020204" pitchFamily="34" charset="0"/>
              </a:rPr>
              <a:t>9.3.Иргэн хуулийн этгэдийн татвар төлөгчийн эрх ашиг зөрчигдсөн гэж үзвэл захиргааны шүүхэд гомдол гаргах эрхтэй гэж заасан байна. </a:t>
            </a:r>
          </a:p>
        </p:txBody>
      </p:sp>
      <p:sp>
        <p:nvSpPr>
          <p:cNvPr id="4" name="Title 1"/>
          <p:cNvSpPr>
            <a:spLocks noGrp="1"/>
          </p:cNvSpPr>
          <p:nvPr>
            <p:ph type="title"/>
          </p:nvPr>
        </p:nvSpPr>
        <p:spPr>
          <a:xfrm>
            <a:off x="677334" y="609600"/>
            <a:ext cx="8596668" cy="68131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9</a:t>
            </a:fld>
            <a:endParaRPr lang="en-US"/>
          </a:p>
        </p:txBody>
      </p:sp>
    </p:spTree>
    <p:extLst>
      <p:ext uri="{BB962C8B-B14F-4D97-AF65-F5344CB8AC3E}">
        <p14:creationId xmlns:p14="http://schemas.microsoft.com/office/powerpoint/2010/main" val="2522481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463</TotalTime>
  <Words>1589</Words>
  <Application>Microsoft Office PowerPoint</Application>
  <PresentationFormat>Widescreen</PresentationFormat>
  <Paragraphs>155</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34</cp:revision>
  <cp:lastPrinted>2019-11-13T04:23:14Z</cp:lastPrinted>
  <dcterms:created xsi:type="dcterms:W3CDTF">2019-11-12T02:57:40Z</dcterms:created>
  <dcterms:modified xsi:type="dcterms:W3CDTF">2019-11-23T01:52:55Z</dcterms:modified>
</cp:coreProperties>
</file>